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56" r:id="rId2"/>
    <p:sldId id="257" r:id="rId3"/>
    <p:sldId id="288" r:id="rId4"/>
    <p:sldId id="258" r:id="rId5"/>
    <p:sldId id="259" r:id="rId6"/>
    <p:sldId id="284" r:id="rId7"/>
    <p:sldId id="285" r:id="rId8"/>
    <p:sldId id="260" r:id="rId9"/>
    <p:sldId id="261" r:id="rId10"/>
    <p:sldId id="289" r:id="rId11"/>
    <p:sldId id="262" r:id="rId12"/>
    <p:sldId id="263" r:id="rId13"/>
    <p:sldId id="264" r:id="rId14"/>
    <p:sldId id="291" r:id="rId15"/>
    <p:sldId id="265" r:id="rId16"/>
    <p:sldId id="293" r:id="rId17"/>
    <p:sldId id="292" r:id="rId18"/>
    <p:sldId id="266" r:id="rId19"/>
    <p:sldId id="267" r:id="rId20"/>
    <p:sldId id="268" r:id="rId21"/>
    <p:sldId id="283" r:id="rId22"/>
    <p:sldId id="287" r:id="rId23"/>
    <p:sldId id="286" r:id="rId24"/>
    <p:sldId id="269" r:id="rId25"/>
    <p:sldId id="273" r:id="rId26"/>
    <p:sldId id="274" r:id="rId27"/>
    <p:sldId id="276" r:id="rId28"/>
    <p:sldId id="281" r:id="rId29"/>
    <p:sldId id="280" r:id="rId30"/>
  </p:sldIdLst>
  <p:sldSz cx="10693400" cy="7562850"/>
  <p:notesSz cx="10693400" cy="756285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58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93541" y="1512570"/>
            <a:ext cx="9624060" cy="2016760"/>
          </a:xfrm>
        </p:spPr>
        <p:txBody>
          <a:bodyPr vert="horz" lIns="52157" tIns="0" rIns="52157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5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604010" y="3674123"/>
            <a:ext cx="7485380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21574" indent="0" algn="ctr">
              <a:buNone/>
            </a:lvl2pPr>
            <a:lvl3pPr marL="1043148" indent="0" algn="ctr">
              <a:buNone/>
            </a:lvl3pPr>
            <a:lvl4pPr marL="1564721" indent="0" algn="ctr">
              <a:buNone/>
            </a:lvl4pPr>
            <a:lvl5pPr marL="2086295" indent="0" algn="ctr">
              <a:buNone/>
            </a:lvl5pPr>
            <a:lvl6pPr marL="2607869" indent="0" algn="ctr">
              <a:buNone/>
            </a:lvl6pPr>
            <a:lvl7pPr marL="3129443" indent="0" algn="ctr">
              <a:buNone/>
            </a:lvl7pPr>
            <a:lvl8pPr marL="3651016" indent="0" algn="ctr">
              <a:buNone/>
            </a:lvl8pPr>
            <a:lvl9pPr marL="417259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52715" y="302865"/>
            <a:ext cx="2406015" cy="6452932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34670" y="302865"/>
            <a:ext cx="7039822" cy="6452932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71345" y="672253"/>
            <a:ext cx="8287385" cy="201676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5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871345" y="2765531"/>
            <a:ext cx="8287385" cy="1664877"/>
          </a:xfrm>
        </p:spPr>
        <p:txBody>
          <a:bodyPr anchor="t"/>
          <a:lstStyle>
            <a:lvl1pPr marL="83452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9267613" y="7076167"/>
            <a:ext cx="891117" cy="402652"/>
          </a:xfrm>
        </p:spPr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34670" y="1764666"/>
            <a:ext cx="4722918" cy="4991131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435812" y="1764666"/>
            <a:ext cx="4722918" cy="4991131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4670" y="301113"/>
            <a:ext cx="9624060" cy="126047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692888"/>
            <a:ext cx="4724775" cy="828061"/>
          </a:xfrm>
        </p:spPr>
        <p:txBody>
          <a:bodyPr anchor="ctr"/>
          <a:lstStyle>
            <a:lvl1pPr marL="0" indent="0">
              <a:buNone/>
              <a:defRPr sz="2700" b="0" cap="all" baseline="0">
                <a:solidFill>
                  <a:schemeClr val="tx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5432099" y="1692888"/>
            <a:ext cx="4726631" cy="828061"/>
          </a:xfrm>
        </p:spPr>
        <p:txBody>
          <a:bodyPr anchor="ctr"/>
          <a:lstStyle>
            <a:lvl1pPr marL="0" indent="0">
              <a:buNone/>
              <a:defRPr sz="2700" b="0" cap="all" baseline="0">
                <a:solidFill>
                  <a:schemeClr val="tx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534670" y="2604982"/>
            <a:ext cx="4724775" cy="41508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432099" y="2604982"/>
            <a:ext cx="4726631" cy="41508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4671" y="301113"/>
            <a:ext cx="3518055" cy="128148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5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34671" y="1680634"/>
            <a:ext cx="3518055" cy="5075163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180822" y="301114"/>
            <a:ext cx="5977908" cy="6454683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500"/>
            </a:lvl3pPr>
            <a:lvl4pPr>
              <a:defRPr sz="2300"/>
            </a:lvl4pPr>
            <a:lvl5pPr>
              <a:defRPr sz="21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38680" y="672253"/>
            <a:ext cx="6416040" cy="575968"/>
          </a:xfrm>
        </p:spPr>
        <p:txBody>
          <a:bodyPr lIns="52157" rIns="52157" bIns="0" anchor="b">
            <a:sp3d prstMaterial="softEdge"/>
          </a:bodyPr>
          <a:lstStyle>
            <a:lvl1pPr algn="ctr">
              <a:buNone/>
              <a:defRPr sz="23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138680" y="2020261"/>
            <a:ext cx="6416040" cy="4369647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700"/>
            </a:lvl1pPr>
          </a:lstStyle>
          <a:p>
            <a:pPr marL="0" algn="l" rtl="0" eaLnBrk="1" latinLnBrk="0" hangingPunct="1"/>
            <a:r>
              <a:rPr kumimoji="0" lang="pt-B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 no ícone para adicionar uma imagem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138680" y="1286707"/>
            <a:ext cx="6416040" cy="584860"/>
          </a:xfrm>
        </p:spPr>
        <p:txBody>
          <a:bodyPr lIns="52157" tIns="52157" rIns="52157" anchor="t"/>
          <a:lstStyle>
            <a:lvl1pPr marL="0" indent="0" algn="ctr">
              <a:buNone/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534670" y="302865"/>
            <a:ext cx="9624060" cy="1260475"/>
          </a:xfrm>
          <a:prstGeom prst="rect">
            <a:avLst/>
          </a:prstGeom>
        </p:spPr>
        <p:txBody>
          <a:bodyPr vert="horz" lIns="104315" tIns="52157" rIns="104315" bIns="52157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534670" y="1764665"/>
            <a:ext cx="9624060" cy="5193157"/>
          </a:xfrm>
          <a:prstGeom prst="rect">
            <a:avLst/>
          </a:prstGeom>
        </p:spPr>
        <p:txBody>
          <a:bodyPr vert="horz" lIns="104315" tIns="52157" rIns="104315" bIns="52157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534670" y="7076167"/>
            <a:ext cx="2495127" cy="402652"/>
          </a:xfrm>
          <a:prstGeom prst="rect">
            <a:avLst/>
          </a:prstGeom>
        </p:spPr>
        <p:txBody>
          <a:bodyPr vert="horz" lIns="104315" tIns="52157" rIns="104315" bIns="52157" anchor="b"/>
          <a:lstStyle>
            <a:lvl1pPr algn="l" eaLnBrk="1" latinLnBrk="0" hangingPunct="1">
              <a:defRPr kumimoji="0" sz="14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10/26/2016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3653579" y="7076167"/>
            <a:ext cx="3386243" cy="402652"/>
          </a:xfrm>
          <a:prstGeom prst="rect">
            <a:avLst/>
          </a:prstGeom>
        </p:spPr>
        <p:txBody>
          <a:bodyPr vert="horz" lIns="104315" tIns="52157" rIns="104315" bIns="52157" anchor="b"/>
          <a:lstStyle>
            <a:lvl1pPr algn="ctr" eaLnBrk="1" latinLnBrk="0" hangingPunct="1">
              <a:defRPr kumimoji="0" sz="14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9267613" y="7076167"/>
            <a:ext cx="891117" cy="402652"/>
          </a:xfrm>
          <a:prstGeom prst="rect">
            <a:avLst/>
          </a:prstGeom>
        </p:spPr>
        <p:txBody>
          <a:bodyPr vert="horz" lIns="0" tIns="52157" rIns="0" bIns="52157" anchor="b"/>
          <a:lstStyle>
            <a:lvl1pPr algn="r" eaLnBrk="1" latinLnBrk="0" hangingPunct="1">
              <a:defRPr kumimoji="0" sz="14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pt-BR" smtClean="0"/>
              <a:t>‹nº›</a:t>
            </a:fld>
            <a:endParaRPr 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ctr" rtl="0" eaLnBrk="1" latinLnBrk="0" hangingPunct="1">
        <a:spcBef>
          <a:spcPct val="0"/>
        </a:spcBef>
        <a:buNone/>
        <a:defRPr kumimoji="0" sz="47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25889" indent="-469416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90" indent="-323376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503" indent="-26078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858" indent="-20863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762919" indent="-2086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013275" indent="-20863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242767" indent="-2086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472260" indent="-2086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701752" indent="-2086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5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31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72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62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8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94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10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25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jpe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jpeg"/><Relationship Id="rId4" Type="http://schemas.openxmlformats.org/officeDocument/2006/relationships/image" Target="../media/image5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g"/><Relationship Id="rId3" Type="http://schemas.openxmlformats.org/officeDocument/2006/relationships/image" Target="../media/image77.jpg"/><Relationship Id="rId7" Type="http://schemas.openxmlformats.org/officeDocument/2006/relationships/image" Target="../media/image81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0.jp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png"/><Relationship Id="rId11" Type="http://schemas.openxmlformats.org/officeDocument/2006/relationships/image" Target="../media/image92.jp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552574"/>
            <a:ext cx="10693400" cy="428625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395894" y="6677025"/>
            <a:ext cx="3665806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pt-BR" sz="1750" b="1" u="sng" spc="-25" dirty="0" smtClean="0">
                <a:latin typeface="Trebuchet MS"/>
                <a:cs typeface="Trebuchet MS"/>
              </a:rPr>
              <a:t>contato@nkxengenharia.com.br</a:t>
            </a:r>
          </a:p>
          <a:p>
            <a:pPr marL="12700">
              <a:lnSpc>
                <a:spcPct val="100000"/>
              </a:lnSpc>
            </a:pPr>
            <a:endParaRPr lang="pt-BR" sz="1750" b="1" spc="-25" dirty="0" smtClean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lang="pt-BR" sz="1750" b="1" spc="-25" dirty="0" smtClean="0">
                <a:latin typeface="Trebuchet MS"/>
                <a:cs typeface="Trebuchet MS"/>
              </a:rPr>
              <a:t>      </a:t>
            </a:r>
            <a:r>
              <a:rPr lang="pt-BR" sz="1750" b="1" u="sng" spc="-25" dirty="0" smtClean="0">
                <a:latin typeface="Trebuchet MS"/>
                <a:cs typeface="Trebuchet MS"/>
              </a:rPr>
              <a:t>www.nkxengenharia.com.br</a:t>
            </a:r>
          </a:p>
          <a:p>
            <a:pPr marL="12700">
              <a:lnSpc>
                <a:spcPct val="100000"/>
              </a:lnSpc>
            </a:pPr>
            <a:endParaRPr lang="pt-BR" sz="2000" b="1" spc="-25" dirty="0" smtClean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endParaRPr sz="175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105400" y="3511629"/>
            <a:ext cx="527050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200" b="1" spc="5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cs typeface="Trebuchet MS"/>
              </a:rPr>
              <a:t>PO</a:t>
            </a:r>
            <a:r>
              <a:rPr sz="7200" b="1" spc="-85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cs typeface="Trebuchet MS"/>
              </a:rPr>
              <a:t>R</a:t>
            </a:r>
            <a:r>
              <a:rPr sz="7200" b="1" spc="-265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cs typeface="Trebuchet MS"/>
              </a:rPr>
              <a:t>T</a:t>
            </a:r>
            <a:r>
              <a:rPr sz="7200" b="1" spc="-300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cs typeface="Trebuchet MS"/>
              </a:rPr>
              <a:t>F</a:t>
            </a:r>
            <a:r>
              <a:rPr lang="pt-BR" sz="7200" spc="-60" dirty="0">
                <a:solidFill>
                  <a:schemeClr val="accent1">
                    <a:lumMod val="75000"/>
                  </a:schemeClr>
                </a:solidFill>
                <a:latin typeface="Trebuchet MS"/>
                <a:cs typeface="Trebuchet MS"/>
              </a:rPr>
              <a:t>Ó</a:t>
            </a:r>
            <a:r>
              <a:rPr sz="7200" b="1" spc="-60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cs typeface="Trebuchet MS"/>
              </a:rPr>
              <a:t>LIO</a:t>
            </a:r>
            <a:endParaRPr sz="7200" dirty="0">
              <a:solidFill>
                <a:schemeClr val="accent1">
                  <a:lumMod val="7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0" y="5904516"/>
            <a:ext cx="5257800" cy="1534509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12700" y="485715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contato@nkxengenharia.com.b</a:t>
            </a:r>
            <a:r>
              <a:rPr lang="pt-BR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pt-BR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22225"/>
            <a:ext cx="10692003" cy="755999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5100" y="352425"/>
            <a:ext cx="10526902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689725">
              <a:lnSpc>
                <a:spcPct val="100000"/>
              </a:lnSpc>
            </a:pPr>
            <a:r>
              <a:rPr lang="pt-BR" spc="-60" dirty="0" smtClean="0">
                <a:solidFill>
                  <a:schemeClr val="tx1"/>
                </a:solidFill>
              </a:rPr>
              <a:t>               </a:t>
            </a:r>
            <a:r>
              <a:rPr lang="pt-BR" spc="-60" dirty="0" smtClean="0"/>
              <a:t>PINTURA</a:t>
            </a:r>
            <a:endParaRPr spc="-25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1419225"/>
            <a:ext cx="9677400" cy="304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4695825"/>
            <a:ext cx="4876800" cy="2671265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4695825"/>
            <a:ext cx="4495800" cy="267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2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4670" y="671492"/>
            <a:ext cx="962406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pc="-10" dirty="0"/>
              <a:t>IMPERMEABILIZAÇÃO</a:t>
            </a:r>
          </a:p>
        </p:txBody>
      </p:sp>
      <p:sp>
        <p:nvSpPr>
          <p:cNvPr id="4" name="object 4"/>
          <p:cNvSpPr/>
          <p:nvPr/>
        </p:nvSpPr>
        <p:spPr>
          <a:xfrm>
            <a:off x="359994" y="2088007"/>
            <a:ext cx="3225660" cy="2471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7140" y="4721034"/>
            <a:ext cx="3225660" cy="24710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37140" y="2088007"/>
            <a:ext cx="3225660" cy="24710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14273" y="4721034"/>
            <a:ext cx="3225660" cy="24711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0" y="671492"/>
            <a:ext cx="1015873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66005">
              <a:lnSpc>
                <a:spcPct val="100000"/>
              </a:lnSpc>
            </a:pPr>
            <a:r>
              <a:rPr spc="-25" dirty="0"/>
              <a:t>CONSTRUÇÃO </a:t>
            </a:r>
            <a:r>
              <a:rPr spc="-40" dirty="0"/>
              <a:t>DE</a:t>
            </a:r>
            <a:r>
              <a:rPr spc="-204" dirty="0"/>
              <a:t> </a:t>
            </a:r>
            <a:r>
              <a:rPr spc="-10" dirty="0"/>
              <a:t>FUNDAÇÃO</a:t>
            </a:r>
          </a:p>
        </p:txBody>
      </p:sp>
      <p:sp>
        <p:nvSpPr>
          <p:cNvPr id="4" name="object 4"/>
          <p:cNvSpPr/>
          <p:nvPr/>
        </p:nvSpPr>
        <p:spPr>
          <a:xfrm>
            <a:off x="3729202" y="2091982"/>
            <a:ext cx="3225660" cy="2471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9994" y="4725009"/>
            <a:ext cx="3225660" cy="24710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06348" y="2091982"/>
            <a:ext cx="3225660" cy="24710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7140" y="4724971"/>
            <a:ext cx="3225660" cy="2471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4670" y="671492"/>
            <a:ext cx="962406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pc="-40" dirty="0"/>
              <a:t>TERRAPLENAGEM </a:t>
            </a:r>
            <a:r>
              <a:rPr spc="-114" dirty="0"/>
              <a:t>E</a:t>
            </a:r>
            <a:r>
              <a:rPr spc="-220" dirty="0"/>
              <a:t> </a:t>
            </a:r>
            <a:r>
              <a:rPr spc="-105" dirty="0"/>
              <a:t>ESCAVAÇÃO</a:t>
            </a:r>
          </a:p>
        </p:txBody>
      </p:sp>
      <p:sp>
        <p:nvSpPr>
          <p:cNvPr id="4" name="object 4"/>
          <p:cNvSpPr/>
          <p:nvPr/>
        </p:nvSpPr>
        <p:spPr>
          <a:xfrm>
            <a:off x="359994" y="2084031"/>
            <a:ext cx="3225660" cy="24710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7140" y="4717072"/>
            <a:ext cx="3225660" cy="24710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37140" y="2083904"/>
            <a:ext cx="3225660" cy="24711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14273" y="4717072"/>
            <a:ext cx="3225660" cy="24710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 txBox="1">
            <a:spLocks noGrp="1"/>
          </p:cNvSpPr>
          <p:nvPr>
            <p:ph type="title"/>
          </p:nvPr>
        </p:nvSpPr>
        <p:spPr>
          <a:xfrm>
            <a:off x="293370" y="352425"/>
            <a:ext cx="1015873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66005">
              <a:lnSpc>
                <a:spcPct val="100000"/>
              </a:lnSpc>
            </a:pPr>
            <a:r>
              <a:rPr lang="pt-BR" spc="-25" dirty="0" smtClean="0">
                <a:solidFill>
                  <a:schemeClr val="accent1"/>
                </a:solidFill>
              </a:rPr>
              <a:t>CALÇAMENTO DE CONCRETO</a:t>
            </a:r>
            <a:endParaRPr spc="-10" dirty="0">
              <a:solidFill>
                <a:schemeClr val="accent1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34" y="1266825"/>
            <a:ext cx="4806966" cy="258644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1" y="1250950"/>
            <a:ext cx="4927600" cy="2602321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17" y="4010025"/>
            <a:ext cx="10115567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3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/>
          </p:cNvSpPr>
          <p:nvPr/>
        </p:nvSpPr>
        <p:spPr>
          <a:xfrm>
            <a:off x="340677" y="47625"/>
            <a:ext cx="10351320" cy="1862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9050" algn="just">
              <a:lnSpc>
                <a:spcPct val="150000"/>
              </a:lnSpc>
            </a:pPr>
            <a:r>
              <a:rPr lang="pt-BR" sz="3400" kern="0" spc="-40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                                                                                </a:t>
            </a:r>
            <a:r>
              <a:rPr lang="pt-BR" sz="2900" b="1" spc="-100" dirty="0" smtClean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cs typeface="Trebuchet MS"/>
              </a:rPr>
              <a:t>COMERCIAL</a:t>
            </a:r>
          </a:p>
          <a:p>
            <a:pPr marL="19050" algn="just">
              <a:lnSpc>
                <a:spcPct val="150000"/>
              </a:lnSpc>
            </a:pPr>
            <a:r>
              <a:rPr lang="pt-BR" sz="2400" b="1" spc="-100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cs typeface="Trebuchet MS"/>
              </a:rPr>
              <a:t>AVCB, REVITALIZAÇÃO DE FACHADA, PINTURA, REFORMA AGÊNCIA BANCÁRIA</a:t>
            </a:r>
          </a:p>
          <a:p>
            <a:pPr marL="19050"/>
            <a:endParaRPr lang="pt-BR" sz="3400" kern="0" spc="-105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571625"/>
            <a:ext cx="4800600" cy="299085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37" y="4695825"/>
            <a:ext cx="5086350" cy="2764008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37" y="1571626"/>
            <a:ext cx="5086350" cy="2990850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4695825"/>
            <a:ext cx="4800600" cy="2764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/>
          </p:cNvSpPr>
          <p:nvPr/>
        </p:nvSpPr>
        <p:spPr>
          <a:xfrm>
            <a:off x="340677" y="47625"/>
            <a:ext cx="10351320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9050" algn="just">
              <a:lnSpc>
                <a:spcPct val="150000"/>
              </a:lnSpc>
            </a:pPr>
            <a:r>
              <a:rPr lang="pt-BR" sz="3400" kern="0" spc="-40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                                                                                </a:t>
            </a:r>
            <a:r>
              <a:rPr lang="pt-BR" sz="2900" b="1" spc="-100" dirty="0" smtClean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cs typeface="Trebuchet MS"/>
              </a:rPr>
              <a:t>COMERCIAL</a:t>
            </a:r>
          </a:p>
          <a:p>
            <a:pPr marL="19050" algn="just">
              <a:lnSpc>
                <a:spcPct val="150000"/>
              </a:lnSpc>
            </a:pPr>
            <a:r>
              <a:rPr lang="pt-BR" sz="2400" b="1" spc="-100" dirty="0" smtClean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Montagem  e Manutenção Elétrica  / Rede Logica.  </a:t>
            </a:r>
            <a:endParaRPr lang="pt-BR" sz="3400" kern="0" spc="-105" dirty="0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1" y="1571626"/>
            <a:ext cx="5351236" cy="23622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1571627"/>
            <a:ext cx="4800600" cy="23622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1" y="4086225"/>
            <a:ext cx="4419599" cy="32004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558" y="4086224"/>
            <a:ext cx="2647742" cy="320040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00" y="4086225"/>
            <a:ext cx="300183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8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/>
          </p:cNvSpPr>
          <p:nvPr/>
        </p:nvSpPr>
        <p:spPr>
          <a:xfrm>
            <a:off x="340677" y="412801"/>
            <a:ext cx="10351320" cy="104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9050"/>
            <a:r>
              <a:rPr lang="pt-BR" sz="3400" kern="0" spc="-40" dirty="0" smtClean="0">
                <a:latin typeface="Arial Narrow" panose="020B0606020202030204" pitchFamily="34" charset="0"/>
              </a:rPr>
              <a:t>                                                    </a:t>
            </a:r>
            <a:r>
              <a:rPr lang="pt-BR" sz="2900" b="1" spc="-100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cs typeface="Trebuchet MS"/>
              </a:rPr>
              <a:t>ARQUITETURA &amp; URBANISMO</a:t>
            </a:r>
          </a:p>
          <a:p>
            <a:pPr marL="19050"/>
            <a:endParaRPr lang="pt-BR" sz="3400" kern="0" spc="-105" dirty="0">
              <a:latin typeface="Arial Narrow" panose="020B060602020203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1470026"/>
            <a:ext cx="5029200" cy="28448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88900" y="1089256"/>
            <a:ext cx="4724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</a:rPr>
              <a:t>Consultorias</a:t>
            </a:r>
            <a:endParaRPr lang="pt-BR" sz="2000" b="1" dirty="0" smtClean="0">
              <a:solidFill>
                <a:schemeClr val="bg1"/>
              </a:solidFill>
            </a:endParaRPr>
          </a:p>
          <a:p>
            <a:pPr algn="ctr"/>
            <a:r>
              <a:rPr lang="pt-BR" dirty="0" smtClean="0"/>
              <a:t> </a:t>
            </a: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00" y="1470025"/>
            <a:ext cx="5486400" cy="28448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194300" y="1114425"/>
            <a:ext cx="5486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</a:rPr>
              <a:t>Decoração de Interiores</a:t>
            </a:r>
          </a:p>
          <a:p>
            <a:pPr algn="ctr"/>
            <a:r>
              <a:rPr lang="pt-B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pt-B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4924425"/>
            <a:ext cx="5029200" cy="25908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8900" y="4543425"/>
            <a:ext cx="5029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</a:rPr>
              <a:t>Paisagismo</a:t>
            </a:r>
          </a:p>
          <a:p>
            <a:pPr algn="ctr"/>
            <a:r>
              <a:rPr lang="pt-BR" dirty="0" smtClean="0"/>
              <a:t> </a:t>
            </a:r>
            <a:endParaRPr lang="pt-BR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00" y="4924425"/>
            <a:ext cx="5486400" cy="2590800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5194300" y="4543425"/>
            <a:ext cx="5486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</a:rPr>
              <a:t>                           Projetos</a:t>
            </a:r>
            <a:r>
              <a:rPr lang="pt-BR" sz="2000" b="1" dirty="0" smtClean="0">
                <a:solidFill>
                  <a:schemeClr val="bg1"/>
                </a:solidFill>
              </a:rPr>
              <a:t> </a:t>
            </a:r>
            <a:r>
              <a:rPr lang="pt-BR" sz="2000" b="1" dirty="0" smtClean="0"/>
              <a:t>Arquitetônicos</a:t>
            </a:r>
          </a:p>
          <a:p>
            <a:pPr algn="ctr"/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5440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6500" y="439549"/>
            <a:ext cx="2770682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pt-BR" sz="2900" b="1" spc="-10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           </a:t>
            </a:r>
            <a:r>
              <a:rPr sz="2900" b="1" spc="-100" dirty="0" smtClean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SERVIÇOS</a:t>
            </a:r>
            <a:endParaRPr sz="2900" b="1" spc="-100" dirty="0">
              <a:ln w="6350">
                <a:noFill/>
              </a:ln>
              <a:solidFill>
                <a:schemeClr val="accent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Trebuchet MS"/>
              <a:ea typeface="+mj-ea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idx="1"/>
          </p:nvPr>
        </p:nvSpPr>
        <p:spPr>
          <a:xfrm>
            <a:off x="469900" y="1114425"/>
            <a:ext cx="9992055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2030" marR="5080" indent="0">
              <a:lnSpc>
                <a:spcPct val="100000"/>
              </a:lnSpc>
              <a:buNone/>
            </a:pPr>
            <a:r>
              <a:rPr lang="pt-BR" spc="20" dirty="0" smtClean="0">
                <a:solidFill>
                  <a:schemeClr val="bg1"/>
                </a:solidFill>
              </a:rPr>
              <a:t>Fabricação, Montagem e Manutenção Industrial </a:t>
            </a:r>
            <a:endParaRPr spc="-60" dirty="0">
              <a:solidFill>
                <a:schemeClr val="bg1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0" y="2333626"/>
            <a:ext cx="8635998" cy="4267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1420"/>
            <a:ext cx="10691997" cy="7560005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0677" y="412801"/>
            <a:ext cx="10012045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lang="pt-BR" b="1" spc="20" dirty="0" smtClean="0">
                <a:solidFill>
                  <a:schemeClr val="accent1"/>
                </a:solidFill>
              </a:rPr>
              <a:t>FABRICAÇÃO ELETROMECÂNICA</a:t>
            </a:r>
            <a:endParaRPr b="1" spc="-45" dirty="0">
              <a:solidFill>
                <a:schemeClr val="accent1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1876425"/>
            <a:ext cx="4572000" cy="247103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0" y="1909063"/>
            <a:ext cx="4559300" cy="243840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4717071"/>
            <a:ext cx="4572000" cy="2598947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428" y="4728183"/>
            <a:ext cx="4483872" cy="2576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0" y="1320355"/>
            <a:ext cx="10612800" cy="5801206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1320355"/>
            <a:ext cx="10693400" cy="5509070"/>
          </a:xfrm>
          <a:custGeom>
            <a:avLst/>
            <a:gdLst/>
            <a:ahLst/>
            <a:cxnLst/>
            <a:rect l="l" t="t" r="r" b="b"/>
            <a:pathLst>
              <a:path w="8151495" h="4919345">
                <a:moveTo>
                  <a:pt x="0" y="0"/>
                </a:moveTo>
                <a:lnTo>
                  <a:pt x="8151113" y="0"/>
                </a:lnTo>
                <a:lnTo>
                  <a:pt x="8151113" y="4919294"/>
                </a:lnTo>
                <a:lnTo>
                  <a:pt x="0" y="4919294"/>
                </a:lnTo>
              </a:path>
            </a:pathLst>
          </a:custGeom>
          <a:ln w="12700">
            <a:noFill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80600" y="1320355"/>
            <a:ext cx="4889500" cy="4137470"/>
          </a:xfrm>
          <a:custGeom>
            <a:avLst/>
            <a:gdLst/>
            <a:ahLst/>
            <a:cxnLst/>
            <a:rect l="l" t="t" r="r" b="b"/>
            <a:pathLst>
              <a:path w="4824095" h="2970529">
                <a:moveTo>
                  <a:pt x="0" y="0"/>
                </a:moveTo>
                <a:lnTo>
                  <a:pt x="4823993" y="0"/>
                </a:lnTo>
                <a:lnTo>
                  <a:pt x="4823993" y="2970364"/>
                </a:lnTo>
                <a:lnTo>
                  <a:pt x="0" y="2970364"/>
                </a:lnTo>
                <a:lnTo>
                  <a:pt x="0" y="0"/>
                </a:lnTo>
                <a:close/>
              </a:path>
            </a:pathLst>
          </a:custGeom>
          <a:solidFill>
            <a:srgbClr val="00864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0" y="352425"/>
            <a:ext cx="106934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3600" b="1" spc="-35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A</a:t>
            </a:r>
            <a:r>
              <a:rPr lang="pt-BR" sz="3600" b="1" spc="-35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 </a:t>
            </a:r>
            <a:r>
              <a:rPr sz="3600" b="1" spc="-35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 EMPRESA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6800" y="2262411"/>
            <a:ext cx="4648200" cy="342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pt-BR" sz="1600" dirty="0"/>
              <a:t>A </a:t>
            </a:r>
            <a:r>
              <a:rPr lang="pt-BR" sz="1600" dirty="0" smtClean="0"/>
              <a:t>NKX Engenharia &amp; Arquitetura fundada </a:t>
            </a:r>
            <a:r>
              <a:rPr lang="pt-BR" sz="1600" dirty="0"/>
              <a:t>em </a:t>
            </a:r>
            <a:r>
              <a:rPr lang="pt-BR" sz="1600" dirty="0" smtClean="0"/>
              <a:t>2016, </a:t>
            </a:r>
            <a:r>
              <a:rPr lang="pt-BR" sz="1600" dirty="0"/>
              <a:t>com intuito oferecer soluções de engenharia e </a:t>
            </a:r>
            <a:r>
              <a:rPr lang="pt-BR" sz="1600" dirty="0" smtClean="0"/>
              <a:t>arquitetura </a:t>
            </a:r>
            <a:r>
              <a:rPr lang="pt-BR" sz="1600" dirty="0"/>
              <a:t>a seus clientes, trabalha com prestação de serviços de manutenção, fabricação, montagem e Construção Civil. Sua disciplina </a:t>
            </a:r>
            <a:r>
              <a:rPr lang="pt-BR" sz="1600" dirty="0" smtClean="0"/>
              <a:t>elétrica, mecânica</a:t>
            </a:r>
            <a:r>
              <a:rPr lang="pt-BR" sz="1600" dirty="0"/>
              <a:t>, tubulação e Civil </a:t>
            </a:r>
            <a:r>
              <a:rPr lang="pt-BR" sz="1600" dirty="0" smtClean="0"/>
              <a:t>apresentam recurso </a:t>
            </a:r>
            <a:r>
              <a:rPr lang="pt-BR" sz="1600" dirty="0"/>
              <a:t>humano qualificado, com grande experiência no setor. </a:t>
            </a:r>
            <a:endParaRPr lang="pt-BR" sz="1600" dirty="0" smtClean="0"/>
          </a:p>
          <a:p>
            <a:pPr algn="just"/>
            <a:r>
              <a:rPr lang="pt-BR" sz="1600" dirty="0" smtClean="0"/>
              <a:t>Constituída sobre </a:t>
            </a:r>
            <a:r>
              <a:rPr lang="pt-BR" sz="1600" dirty="0"/>
              <a:t>os pilares da sustentabilidade a </a:t>
            </a:r>
            <a:r>
              <a:rPr lang="pt-BR" sz="1600" dirty="0" smtClean="0"/>
              <a:t>NKX Engenharia &amp; Arquitetura, </a:t>
            </a:r>
            <a:r>
              <a:rPr lang="pt-BR" sz="1600" dirty="0"/>
              <a:t>está em uma constante caminhada para a excelência, harmonizando sua busca por melhores resultados econômicos e sociais.</a:t>
            </a:r>
          </a:p>
          <a:p>
            <a:pPr marL="12700" algn="just">
              <a:lnSpc>
                <a:spcPct val="100000"/>
              </a:lnSpc>
              <a:spcBef>
                <a:spcPts val="259"/>
              </a:spcBef>
            </a:pPr>
            <a:r>
              <a:rPr sz="1400" b="1" spc="-55" dirty="0" smtClean="0">
                <a:solidFill>
                  <a:srgbClr val="323031"/>
                </a:solid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6800" y="1352412"/>
            <a:ext cx="4648200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3000"/>
              </a:lnSpc>
            </a:pPr>
            <a:r>
              <a:rPr lang="pt-BR" sz="2900" b="1" spc="-35" dirty="0" smtClean="0">
                <a:latin typeface="Trebuchet MS"/>
                <a:cs typeface="Trebuchet MS"/>
              </a:rPr>
              <a:t>CONSTRUINDO NOVOS HORIZONTES</a:t>
            </a:r>
            <a:endParaRPr sz="29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1420"/>
            <a:ext cx="10691990" cy="7560005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2959100" y="412801"/>
            <a:ext cx="1463040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87745" marR="5080" indent="842644" algn="l">
              <a:lnSpc>
                <a:spcPct val="100000"/>
              </a:lnSpc>
            </a:pPr>
            <a:r>
              <a:rPr lang="pt-BR" kern="0" spc="-25" dirty="0" smtClean="0">
                <a:solidFill>
                  <a:schemeClr val="tx1"/>
                </a:solidFill>
              </a:rPr>
              <a:t>           </a:t>
            </a:r>
            <a:r>
              <a:rPr lang="pt-BR" b="1" kern="0" spc="-25" dirty="0" smtClean="0">
                <a:solidFill>
                  <a:schemeClr val="accent1"/>
                </a:solidFill>
              </a:rPr>
              <a:t>MONTAGEM </a:t>
            </a:r>
            <a:r>
              <a:rPr lang="pt-BR" b="1" kern="0" spc="-25" dirty="0">
                <a:solidFill>
                  <a:schemeClr val="accent1"/>
                </a:solidFill>
              </a:rPr>
              <a:t>ELETROMECÂNICA</a:t>
            </a:r>
            <a:endParaRPr b="1" kern="0" spc="-25" dirty="0">
              <a:solidFill>
                <a:schemeClr val="accent1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1952625"/>
            <a:ext cx="3200400" cy="247102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111" y="1952625"/>
            <a:ext cx="3569988" cy="2471027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301" y="1952625"/>
            <a:ext cx="3454423" cy="2471027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09" y="5076825"/>
            <a:ext cx="5393915" cy="236220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5076825"/>
            <a:ext cx="4914900" cy="2359025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7023099" y="1583293"/>
            <a:ext cx="3657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Montagem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Eletrodutos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3365500" y="1571625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Montagem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Bandejamento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Elétrico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-139700" y="1583293"/>
            <a:ext cx="3657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1"/>
                </a:solidFill>
              </a:rPr>
              <a:t>Montagem PL 09 White Martins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127000" y="4695825"/>
            <a:ext cx="491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Montagem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Tubulação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5156200" y="4707493"/>
            <a:ext cx="5397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Montagem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Sistema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de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Iluminação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0691990" cy="7560005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3" y="1285875"/>
            <a:ext cx="4602868" cy="2114550"/>
          </a:xfrm>
          <a:prstGeom prst="rect">
            <a:avLst/>
          </a:prstGeom>
        </p:spPr>
      </p:pic>
      <p:sp>
        <p:nvSpPr>
          <p:cNvPr id="5" name="object 3"/>
          <p:cNvSpPr txBox="1">
            <a:spLocks/>
          </p:cNvSpPr>
          <p:nvPr/>
        </p:nvSpPr>
        <p:spPr>
          <a:xfrm>
            <a:off x="-2120900" y="47625"/>
            <a:ext cx="1463040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400" b="0" i="0">
                <a:solidFill>
                  <a:schemeClr val="bg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marL="6087745" marR="5080" indent="842644"/>
            <a:r>
              <a:rPr lang="pt-BR" b="1" kern="0" spc="-25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MONTAGEM ELETROMECÂNICA</a:t>
            </a:r>
            <a:endParaRPr lang="pt-BR" b="1" kern="0" spc="-85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4232" y="885825"/>
            <a:ext cx="4602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1"/>
                </a:solidFill>
              </a:rPr>
              <a:t>Montagem e interligação Painel Elétrico 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00" y="1255157"/>
            <a:ext cx="5486400" cy="214526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011031" y="885825"/>
            <a:ext cx="5441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Montagem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SPDA</a:t>
            </a:r>
            <a:r>
              <a:rPr lang="pt-BR" b="1" dirty="0" smtClean="0"/>
              <a:t> </a:t>
            </a:r>
            <a:endParaRPr lang="pt-BR" b="1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4162425"/>
            <a:ext cx="4572001" cy="32766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149665" y="3780002"/>
            <a:ext cx="4602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Lançamento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de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Circuitos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Elétricos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00" y="4149334"/>
            <a:ext cx="5486400" cy="3289691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4965700" y="3780002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Academia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de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Saúde</a:t>
            </a:r>
          </a:p>
        </p:txBody>
      </p:sp>
    </p:spTree>
    <p:extLst>
      <p:ext uri="{BB962C8B-B14F-4D97-AF65-F5344CB8AC3E}">
        <p14:creationId xmlns:p14="http://schemas.microsoft.com/office/powerpoint/2010/main" val="187484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0691990" cy="7560005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/>
          <p:cNvSpPr txBox="1">
            <a:spLocks/>
          </p:cNvSpPr>
          <p:nvPr/>
        </p:nvSpPr>
        <p:spPr>
          <a:xfrm>
            <a:off x="-2120900" y="47625"/>
            <a:ext cx="1463040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400" b="0" i="0">
                <a:solidFill>
                  <a:schemeClr val="bg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marL="6087745" marR="5080" indent="842644"/>
            <a:r>
              <a:rPr lang="pt-BR" b="1" kern="0" spc="-25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MONTAGEM ELETROMECÂNICA</a:t>
            </a:r>
            <a:endParaRPr lang="pt-BR" b="1" kern="0" spc="-85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4232" y="885825"/>
            <a:ext cx="483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1"/>
                </a:solidFill>
              </a:rPr>
              <a:t>Montagem Planta PL-09 White Martins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1255158"/>
            <a:ext cx="4800600" cy="6031467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01" y="1255157"/>
            <a:ext cx="5257800" cy="6031468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5194300" y="897493"/>
            <a:ext cx="5257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Interligação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planta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PL-9</a:t>
            </a:r>
            <a:r>
              <a:rPr lang="pt-BR" b="1" dirty="0" smtClean="0"/>
              <a:t> </a:t>
            </a:r>
            <a:r>
              <a:rPr lang="pt-BR" b="1" dirty="0">
                <a:solidFill>
                  <a:schemeClr val="bg1"/>
                </a:solidFill>
              </a:rPr>
              <a:t>/ PL-3</a:t>
            </a:r>
          </a:p>
        </p:txBody>
      </p:sp>
    </p:spTree>
    <p:extLst>
      <p:ext uri="{BB962C8B-B14F-4D97-AF65-F5344CB8AC3E}">
        <p14:creationId xmlns:p14="http://schemas.microsoft.com/office/powerpoint/2010/main" val="111964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0691990" cy="7560005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/>
          <p:cNvSpPr txBox="1">
            <a:spLocks/>
          </p:cNvSpPr>
          <p:nvPr/>
        </p:nvSpPr>
        <p:spPr>
          <a:xfrm>
            <a:off x="-2120900" y="47625"/>
            <a:ext cx="1463040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400" b="0" i="0">
                <a:solidFill>
                  <a:schemeClr val="bg1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marL="6087745" marR="5080" indent="842644"/>
            <a:r>
              <a:rPr lang="pt-BR" b="1" kern="0" spc="-25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MONTAGEM ELETROMECÂNICA</a:t>
            </a:r>
            <a:endParaRPr lang="pt-BR" b="1" kern="0" spc="-85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4232" y="745093"/>
            <a:ext cx="1027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1"/>
                </a:solidFill>
              </a:rPr>
              <a:t>Montagem Sistema de Combate a Incêndio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4965700" y="3780002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Academia de Saúde</a:t>
            </a:r>
            <a:endParaRPr lang="pt-BR" b="1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2" y="1098550"/>
            <a:ext cx="5060068" cy="6264275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1098550"/>
            <a:ext cx="5181600" cy="626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3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1997" cy="7560005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0677" y="412801"/>
            <a:ext cx="10012045" cy="104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lang="pt-BR" b="1" spc="-5" dirty="0" smtClean="0">
                <a:solidFill>
                  <a:schemeClr val="accent1"/>
                </a:solidFill>
              </a:rPr>
              <a:t>MANUTENÇÃO ELETROMÊCANICA</a:t>
            </a:r>
            <a:br>
              <a:rPr lang="pt-BR" b="1" spc="-5" dirty="0" smtClean="0">
                <a:solidFill>
                  <a:schemeClr val="accent1"/>
                </a:solidFill>
              </a:rPr>
            </a:br>
            <a:endParaRPr b="1" spc="-65" dirty="0">
              <a:solidFill>
                <a:schemeClr val="accent1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208924"/>
            <a:ext cx="5104698" cy="295753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515" y="1208924"/>
            <a:ext cx="4622417" cy="2957535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9" y="4314825"/>
            <a:ext cx="5104699" cy="297180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514" y="4314825"/>
            <a:ext cx="4622418" cy="2971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1054100" y="39728"/>
            <a:ext cx="12890500" cy="11621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8100"/>
              </a:lnSpc>
              <a:spcBef>
                <a:spcPts val="195"/>
              </a:spcBef>
            </a:pPr>
            <a: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  <a:t>INSTRUMENTAÇÃO</a:t>
            </a:r>
            <a:b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</a:br>
            <a: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  <a:t>Montagem</a:t>
            </a:r>
            <a:r>
              <a:rPr lang="pt-BR" sz="3200" b="1" spc="-40" dirty="0">
                <a:solidFill>
                  <a:schemeClr val="accent1"/>
                </a:solidFill>
                <a:latin typeface="Trebuchet MS"/>
                <a:cs typeface="Trebuchet MS"/>
              </a:rPr>
              <a:t>, desmontagem </a:t>
            </a:r>
            <a: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  <a:t>de </a:t>
            </a:r>
            <a:r>
              <a:rPr lang="pt-BR" sz="3200" b="1" spc="-40" dirty="0">
                <a:solidFill>
                  <a:schemeClr val="accent1"/>
                </a:solidFill>
                <a:latin typeface="Trebuchet MS"/>
                <a:cs typeface="Trebuchet MS"/>
              </a:rPr>
              <a:t>instrumentos.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314450"/>
            <a:ext cx="3962400" cy="269557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300" y="1314450"/>
            <a:ext cx="3492500" cy="2695575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4238624"/>
            <a:ext cx="10515600" cy="3152775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00" y="1314450"/>
            <a:ext cx="28956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4581525"/>
            <a:ext cx="5181600" cy="278130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609725"/>
            <a:ext cx="5181600" cy="278130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1609725"/>
            <a:ext cx="4876800" cy="278130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4581526"/>
            <a:ext cx="4876800" cy="2781299"/>
          </a:xfrm>
          <a:prstGeom prst="rect">
            <a:avLst/>
          </a:prstGeom>
        </p:spPr>
      </p:pic>
      <p:sp>
        <p:nvSpPr>
          <p:cNvPr id="7" name="object 3"/>
          <p:cNvSpPr txBox="1">
            <a:spLocks/>
          </p:cNvSpPr>
          <p:nvPr/>
        </p:nvSpPr>
        <p:spPr>
          <a:xfrm>
            <a:off x="-1054100" y="65215"/>
            <a:ext cx="12890500" cy="111113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400" b="0" i="0" kern="1200" cap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 Narrow"/>
                <a:ea typeface="+mj-ea"/>
                <a:cs typeface="Arial Narrow"/>
              </a:defRPr>
            </a:lvl1pPr>
          </a:lstStyle>
          <a:p>
            <a:pPr marL="12700" marR="5080">
              <a:lnSpc>
                <a:spcPct val="118100"/>
              </a:lnSpc>
              <a:spcBef>
                <a:spcPts val="195"/>
              </a:spcBef>
            </a:pPr>
            <a: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  <a:t>INSTRUMENTAÇÃO</a:t>
            </a:r>
            <a:b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</a:br>
            <a:r>
              <a:rPr lang="pt-BR" sz="3200" b="1" spc="-40" dirty="0" smtClean="0">
                <a:solidFill>
                  <a:schemeClr val="accent1"/>
                </a:solidFill>
                <a:latin typeface="Trebuchet MS"/>
                <a:cs typeface="Trebuchet MS"/>
              </a:rPr>
              <a:t>Montagem de infraestrutura.</a:t>
            </a:r>
            <a:endParaRPr lang="pt-BR" sz="3200" b="1" spc="-40" dirty="0">
              <a:solidFill>
                <a:schemeClr val="accent1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0" y="200025"/>
            <a:ext cx="1069340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l">
              <a:lnSpc>
                <a:spcPct val="100000"/>
              </a:lnSpc>
            </a:pPr>
            <a:r>
              <a:rPr lang="pt-BR" sz="2400" b="1" spc="-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SERVIÇOS</a:t>
            </a:r>
            <a:r>
              <a:rPr lang="pt-BR" sz="2400" b="1" spc="-1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2400" b="1" spc="-1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b="1" spc="-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SEGURANÇA ELETRÔNICA – CLIMATIZAÇÃO – ALARMES – PORTÕES AUTOMÁTICOS </a:t>
            </a:r>
            <a:endParaRPr sz="2400" b="1" spc="-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Trebuchet MS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792" y="3864004"/>
            <a:ext cx="3314308" cy="219469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153025"/>
            <a:ext cx="3289300" cy="219469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822" y="5334387"/>
            <a:ext cx="3309491" cy="219787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105025"/>
            <a:ext cx="3289300" cy="2550225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909" y="2573017"/>
            <a:ext cx="3309491" cy="254069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640" y="1647825"/>
            <a:ext cx="3359182" cy="2550225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918" y="5671474"/>
            <a:ext cx="2476816" cy="1857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0" y="352425"/>
            <a:ext cx="106934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pt-BR" sz="2400" b="1" spc="-2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ONDE NOSSOS GESTORES JÁ ATUARAM</a:t>
            </a:r>
            <a:endParaRPr sz="2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113943" y="4426749"/>
            <a:ext cx="60960" cy="62230"/>
          </a:xfrm>
          <a:custGeom>
            <a:avLst/>
            <a:gdLst/>
            <a:ahLst/>
            <a:cxnLst/>
            <a:rect l="l" t="t" r="r" b="b"/>
            <a:pathLst>
              <a:path w="60959" h="62229">
                <a:moveTo>
                  <a:pt x="30238" y="0"/>
                </a:moveTo>
                <a:lnTo>
                  <a:pt x="18468" y="2427"/>
                </a:lnTo>
                <a:lnTo>
                  <a:pt x="8856" y="9048"/>
                </a:lnTo>
                <a:lnTo>
                  <a:pt x="2376" y="18870"/>
                </a:lnTo>
                <a:lnTo>
                  <a:pt x="0" y="30899"/>
                </a:lnTo>
                <a:lnTo>
                  <a:pt x="2376" y="42922"/>
                </a:lnTo>
                <a:lnTo>
                  <a:pt x="8856" y="52744"/>
                </a:lnTo>
                <a:lnTo>
                  <a:pt x="18468" y="59368"/>
                </a:lnTo>
                <a:lnTo>
                  <a:pt x="30238" y="61798"/>
                </a:lnTo>
                <a:lnTo>
                  <a:pt x="42009" y="59368"/>
                </a:lnTo>
                <a:lnTo>
                  <a:pt x="46960" y="55956"/>
                </a:lnTo>
                <a:lnTo>
                  <a:pt x="30238" y="55956"/>
                </a:lnTo>
                <a:lnTo>
                  <a:pt x="20690" y="53985"/>
                </a:lnTo>
                <a:lnTo>
                  <a:pt x="12895" y="48614"/>
                </a:lnTo>
                <a:lnTo>
                  <a:pt x="7641" y="40648"/>
                </a:lnTo>
                <a:lnTo>
                  <a:pt x="5714" y="30899"/>
                </a:lnTo>
                <a:lnTo>
                  <a:pt x="7641" y="21143"/>
                </a:lnTo>
                <a:lnTo>
                  <a:pt x="12895" y="13179"/>
                </a:lnTo>
                <a:lnTo>
                  <a:pt x="20690" y="7810"/>
                </a:lnTo>
                <a:lnTo>
                  <a:pt x="30238" y="5841"/>
                </a:lnTo>
                <a:lnTo>
                  <a:pt x="46965" y="5841"/>
                </a:lnTo>
                <a:lnTo>
                  <a:pt x="42009" y="2427"/>
                </a:lnTo>
                <a:lnTo>
                  <a:pt x="30238" y="0"/>
                </a:lnTo>
                <a:close/>
              </a:path>
              <a:path w="60959" h="62229">
                <a:moveTo>
                  <a:pt x="46965" y="5841"/>
                </a:moveTo>
                <a:lnTo>
                  <a:pt x="30238" y="5841"/>
                </a:lnTo>
                <a:lnTo>
                  <a:pt x="39781" y="7810"/>
                </a:lnTo>
                <a:lnTo>
                  <a:pt x="47577" y="13179"/>
                </a:lnTo>
                <a:lnTo>
                  <a:pt x="52834" y="21143"/>
                </a:lnTo>
                <a:lnTo>
                  <a:pt x="54762" y="30899"/>
                </a:lnTo>
                <a:lnTo>
                  <a:pt x="52834" y="40648"/>
                </a:lnTo>
                <a:lnTo>
                  <a:pt x="47577" y="48614"/>
                </a:lnTo>
                <a:lnTo>
                  <a:pt x="39781" y="53985"/>
                </a:lnTo>
                <a:lnTo>
                  <a:pt x="30238" y="55956"/>
                </a:lnTo>
                <a:lnTo>
                  <a:pt x="46960" y="55956"/>
                </a:lnTo>
                <a:lnTo>
                  <a:pt x="51620" y="52744"/>
                </a:lnTo>
                <a:lnTo>
                  <a:pt x="58101" y="42922"/>
                </a:lnTo>
                <a:lnTo>
                  <a:pt x="60477" y="30899"/>
                </a:lnTo>
                <a:lnTo>
                  <a:pt x="58101" y="18870"/>
                </a:lnTo>
                <a:lnTo>
                  <a:pt x="51620" y="9048"/>
                </a:lnTo>
                <a:lnTo>
                  <a:pt x="46965" y="5841"/>
                </a:lnTo>
                <a:close/>
              </a:path>
            </a:pathLst>
          </a:custGeom>
          <a:solidFill>
            <a:srgbClr val="F25B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129094" y="4439475"/>
            <a:ext cx="31750" cy="36830"/>
          </a:xfrm>
          <a:custGeom>
            <a:avLst/>
            <a:gdLst/>
            <a:ahLst/>
            <a:cxnLst/>
            <a:rect l="l" t="t" r="r" b="b"/>
            <a:pathLst>
              <a:path w="31750" h="36829">
                <a:moveTo>
                  <a:pt x="19443" y="0"/>
                </a:moveTo>
                <a:lnTo>
                  <a:pt x="0" y="0"/>
                </a:lnTo>
                <a:lnTo>
                  <a:pt x="0" y="36779"/>
                </a:lnTo>
                <a:lnTo>
                  <a:pt x="4952" y="36779"/>
                </a:lnTo>
                <a:lnTo>
                  <a:pt x="4952" y="21056"/>
                </a:lnTo>
                <a:lnTo>
                  <a:pt x="24170" y="21056"/>
                </a:lnTo>
                <a:lnTo>
                  <a:pt x="21475" y="20129"/>
                </a:lnTo>
                <a:lnTo>
                  <a:pt x="24079" y="19507"/>
                </a:lnTo>
                <a:lnTo>
                  <a:pt x="26123" y="18389"/>
                </a:lnTo>
                <a:lnTo>
                  <a:pt x="27616" y="16687"/>
                </a:lnTo>
                <a:lnTo>
                  <a:pt x="4952" y="16687"/>
                </a:lnTo>
                <a:lnTo>
                  <a:pt x="4952" y="4051"/>
                </a:lnTo>
                <a:lnTo>
                  <a:pt x="27952" y="4051"/>
                </a:lnTo>
                <a:lnTo>
                  <a:pt x="26974" y="2552"/>
                </a:lnTo>
                <a:lnTo>
                  <a:pt x="25476" y="1384"/>
                </a:lnTo>
                <a:lnTo>
                  <a:pt x="21805" y="279"/>
                </a:lnTo>
                <a:lnTo>
                  <a:pt x="19443" y="0"/>
                </a:lnTo>
                <a:close/>
              </a:path>
              <a:path w="31750" h="36829">
                <a:moveTo>
                  <a:pt x="24170" y="21056"/>
                </a:moveTo>
                <a:lnTo>
                  <a:pt x="16014" y="21056"/>
                </a:lnTo>
                <a:lnTo>
                  <a:pt x="17691" y="21602"/>
                </a:lnTo>
                <a:lnTo>
                  <a:pt x="20612" y="23812"/>
                </a:lnTo>
                <a:lnTo>
                  <a:pt x="21666" y="25234"/>
                </a:lnTo>
                <a:lnTo>
                  <a:pt x="25806" y="36779"/>
                </a:lnTo>
                <a:lnTo>
                  <a:pt x="31165" y="36779"/>
                </a:lnTo>
                <a:lnTo>
                  <a:pt x="26060" y="23152"/>
                </a:lnTo>
                <a:lnTo>
                  <a:pt x="24170" y="21056"/>
                </a:lnTo>
                <a:close/>
              </a:path>
              <a:path w="31750" h="36829">
                <a:moveTo>
                  <a:pt x="27952" y="4051"/>
                </a:moveTo>
                <a:lnTo>
                  <a:pt x="22097" y="4051"/>
                </a:lnTo>
                <a:lnTo>
                  <a:pt x="24716" y="6096"/>
                </a:lnTo>
                <a:lnTo>
                  <a:pt x="24683" y="12852"/>
                </a:lnTo>
                <a:lnTo>
                  <a:pt x="24066" y="14300"/>
                </a:lnTo>
                <a:lnTo>
                  <a:pt x="21297" y="16205"/>
                </a:lnTo>
                <a:lnTo>
                  <a:pt x="19062" y="16687"/>
                </a:lnTo>
                <a:lnTo>
                  <a:pt x="27616" y="16687"/>
                </a:lnTo>
                <a:lnTo>
                  <a:pt x="29108" y="14986"/>
                </a:lnTo>
                <a:lnTo>
                  <a:pt x="29857" y="12852"/>
                </a:lnTo>
                <a:lnTo>
                  <a:pt x="29857" y="8089"/>
                </a:lnTo>
                <a:lnTo>
                  <a:pt x="29286" y="6096"/>
                </a:lnTo>
                <a:lnTo>
                  <a:pt x="27952" y="4051"/>
                </a:lnTo>
                <a:close/>
              </a:path>
            </a:pathLst>
          </a:custGeom>
          <a:solidFill>
            <a:srgbClr val="F25B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AutoShape 2" descr="Resultado de imagem para WHITE MARTI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1" name="AutoShape 4" descr="Resultado de imagem para WHITE MARTIN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63" name="Imagem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1063802"/>
            <a:ext cx="3629365" cy="965023"/>
          </a:xfrm>
          <a:prstGeom prst="rect">
            <a:avLst/>
          </a:prstGeom>
        </p:spPr>
      </p:pic>
      <p:pic>
        <p:nvPicPr>
          <p:cNvPr id="64" name="Imagem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300" y="1063802"/>
            <a:ext cx="2999470" cy="854849"/>
          </a:xfrm>
          <a:prstGeom prst="rect">
            <a:avLst/>
          </a:prstGeom>
        </p:spPr>
      </p:pic>
      <p:pic>
        <p:nvPicPr>
          <p:cNvPr id="65" name="Imagem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2953221"/>
            <a:ext cx="2295525" cy="1330808"/>
          </a:xfrm>
          <a:prstGeom prst="rect">
            <a:avLst/>
          </a:prstGeom>
        </p:spPr>
      </p:pic>
      <p:pic>
        <p:nvPicPr>
          <p:cNvPr id="66" name="Imagem 6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30" y="4619625"/>
            <a:ext cx="2999470" cy="1341337"/>
          </a:xfrm>
          <a:prstGeom prst="rect">
            <a:avLst/>
          </a:prstGeom>
        </p:spPr>
      </p:pic>
      <p:pic>
        <p:nvPicPr>
          <p:cNvPr id="67" name="Imagem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700" y="962025"/>
            <a:ext cx="2741976" cy="1066800"/>
          </a:xfrm>
          <a:prstGeom prst="rect">
            <a:avLst/>
          </a:prstGeom>
        </p:spPr>
      </p:pic>
      <p:pic>
        <p:nvPicPr>
          <p:cNvPr id="68" name="Imagem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4619625"/>
            <a:ext cx="4343400" cy="1341336"/>
          </a:xfrm>
          <a:prstGeom prst="rect">
            <a:avLst/>
          </a:prstGeom>
        </p:spPr>
      </p:pic>
      <p:pic>
        <p:nvPicPr>
          <p:cNvPr id="69" name="Imagem 6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864" y="2714625"/>
            <a:ext cx="2999470" cy="1295400"/>
          </a:xfrm>
          <a:prstGeom prst="rect">
            <a:avLst/>
          </a:prstGeom>
        </p:spPr>
      </p:pic>
      <p:pic>
        <p:nvPicPr>
          <p:cNvPr id="73" name="Imagem 7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050" y="4619625"/>
            <a:ext cx="2838450" cy="1341336"/>
          </a:xfrm>
          <a:prstGeom prst="rect">
            <a:avLst/>
          </a:prstGeom>
        </p:spPr>
      </p:pic>
      <p:pic>
        <p:nvPicPr>
          <p:cNvPr id="74" name="Imagem 7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900" y="2714625"/>
            <a:ext cx="1905000" cy="1285405"/>
          </a:xfrm>
          <a:prstGeom prst="rect">
            <a:avLst/>
          </a:prstGeom>
        </p:spPr>
      </p:pic>
      <p:pic>
        <p:nvPicPr>
          <p:cNvPr id="77" name="Imagem 7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050" y="2714625"/>
            <a:ext cx="2838450" cy="1285405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6143625"/>
            <a:ext cx="435292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2003" cy="7560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-180975"/>
            <a:ext cx="10819130" cy="774382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60005"/>
                </a:moveTo>
                <a:lnTo>
                  <a:pt x="10692003" y="7560005"/>
                </a:lnTo>
                <a:lnTo>
                  <a:pt x="10692003" y="0"/>
                </a:lnTo>
                <a:lnTo>
                  <a:pt x="0" y="0"/>
                </a:lnTo>
                <a:lnTo>
                  <a:pt x="0" y="7560005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/>
          <p:cNvSpPr txBox="1"/>
          <p:nvPr/>
        </p:nvSpPr>
        <p:spPr>
          <a:xfrm>
            <a:off x="0" y="352425"/>
            <a:ext cx="10693400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pt-BR" sz="2900" b="1" spc="-10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OBRIGADO!</a:t>
            </a:r>
            <a:endParaRPr sz="2900" b="1" spc="-10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Trebuchet MS"/>
              <a:ea typeface="+mj-ea"/>
              <a:cs typeface="Trebuchet MS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4300" y="1365647"/>
            <a:ext cx="80772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 smtClean="0">
                <a:solidFill>
                  <a:schemeClr val="bg1"/>
                </a:solidFill>
              </a:rPr>
              <a:t>Razão Social :</a:t>
            </a:r>
            <a:r>
              <a:rPr lang="pt-BR" sz="2800" dirty="0" smtClean="0">
                <a:solidFill>
                  <a:schemeClr val="bg1"/>
                </a:solidFill>
              </a:rPr>
              <a:t>     NKX </a:t>
            </a:r>
            <a:r>
              <a:rPr lang="pt-BR" sz="2800" dirty="0" smtClean="0">
                <a:solidFill>
                  <a:schemeClr val="bg1"/>
                </a:solidFill>
              </a:rPr>
              <a:t>SERVIÇOS. </a:t>
            </a:r>
            <a:endParaRPr lang="pt-BR" sz="2800" dirty="0" smtClean="0">
              <a:solidFill>
                <a:schemeClr val="bg1"/>
              </a:solidFill>
            </a:endParaRPr>
          </a:p>
          <a:p>
            <a:endParaRPr lang="pt-BR" sz="2800" dirty="0">
              <a:solidFill>
                <a:schemeClr val="bg1"/>
              </a:solidFill>
            </a:endParaRPr>
          </a:p>
          <a:p>
            <a:r>
              <a:rPr lang="pt-BR" sz="2800" b="1" u="sng" dirty="0" smtClean="0">
                <a:solidFill>
                  <a:schemeClr val="bg1"/>
                </a:solidFill>
              </a:rPr>
              <a:t>CNPJ :  </a:t>
            </a:r>
            <a:r>
              <a:rPr lang="pt-BR" sz="2800" b="1" u="sng" dirty="0">
                <a:solidFill>
                  <a:schemeClr val="bg1"/>
                </a:solidFill>
              </a:rPr>
              <a:t>26.385.568.0001-61</a:t>
            </a:r>
            <a:endParaRPr lang="pt-BR" sz="2800" b="1" u="sng" dirty="0" smtClean="0">
              <a:solidFill>
                <a:schemeClr val="bg1"/>
              </a:solidFill>
            </a:endParaRPr>
          </a:p>
          <a:p>
            <a:r>
              <a:rPr lang="pt-BR" sz="2800" dirty="0">
                <a:solidFill>
                  <a:schemeClr val="bg1"/>
                </a:solidFill>
              </a:rPr>
              <a:t> </a:t>
            </a:r>
            <a:endParaRPr lang="pt-BR" sz="2800" dirty="0" smtClean="0">
              <a:solidFill>
                <a:schemeClr val="bg1"/>
              </a:solidFill>
            </a:endParaRP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r>
              <a:rPr lang="pt-BR" sz="2800" b="1" u="sng" dirty="0" smtClean="0">
                <a:solidFill>
                  <a:schemeClr val="bg1"/>
                </a:solidFill>
              </a:rPr>
              <a:t>Endereço :</a:t>
            </a:r>
            <a:endParaRPr lang="pt-BR" sz="2800" b="1" u="sng" dirty="0">
              <a:solidFill>
                <a:schemeClr val="bg1"/>
              </a:solidFill>
            </a:endParaRPr>
          </a:p>
          <a:p>
            <a:r>
              <a:rPr lang="pt-BR" sz="2800" dirty="0">
                <a:solidFill>
                  <a:schemeClr val="bg1"/>
                </a:solidFill>
              </a:rPr>
              <a:t> </a:t>
            </a:r>
            <a:endParaRPr lang="pt-BR" sz="2800" dirty="0" smtClean="0">
              <a:solidFill>
                <a:schemeClr val="bg1"/>
              </a:solidFill>
            </a:endParaRPr>
          </a:p>
          <a:p>
            <a:r>
              <a:rPr lang="pt-BR" sz="2800" dirty="0" smtClean="0">
                <a:solidFill>
                  <a:schemeClr val="bg1"/>
                </a:solidFill>
              </a:rPr>
              <a:t>Rua</a:t>
            </a:r>
            <a:r>
              <a:rPr lang="pt-BR" sz="2800" dirty="0">
                <a:solidFill>
                  <a:schemeClr val="bg1"/>
                </a:solidFill>
              </a:rPr>
              <a:t>: </a:t>
            </a:r>
            <a:r>
              <a:rPr lang="pt-BR" sz="2800" dirty="0" smtClean="0">
                <a:solidFill>
                  <a:schemeClr val="bg1"/>
                </a:solidFill>
              </a:rPr>
              <a:t>74, </a:t>
            </a:r>
            <a:r>
              <a:rPr lang="pt-BR" sz="2800" dirty="0">
                <a:solidFill>
                  <a:schemeClr val="bg1"/>
                </a:solidFill>
              </a:rPr>
              <a:t>Nº </a:t>
            </a:r>
            <a:r>
              <a:rPr lang="pt-BR" sz="2800" dirty="0" smtClean="0">
                <a:solidFill>
                  <a:schemeClr val="bg1"/>
                </a:solidFill>
              </a:rPr>
              <a:t>237 - Sala, Novo Horizonte. 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Município</a:t>
            </a:r>
            <a:r>
              <a:rPr lang="pt-BR" sz="2800" dirty="0">
                <a:solidFill>
                  <a:schemeClr val="bg1"/>
                </a:solidFill>
              </a:rPr>
              <a:t>: </a:t>
            </a:r>
            <a:r>
              <a:rPr lang="pt-BR" sz="2800" dirty="0" smtClean="0">
                <a:solidFill>
                  <a:schemeClr val="bg1"/>
                </a:solidFill>
              </a:rPr>
              <a:t>Timóteo </a:t>
            </a:r>
            <a:r>
              <a:rPr lang="pt-BR" sz="2800" dirty="0">
                <a:solidFill>
                  <a:schemeClr val="bg1"/>
                </a:solidFill>
              </a:rPr>
              <a:t>– MG CEP: 35180-240</a:t>
            </a: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r>
              <a:rPr lang="pt-BR" sz="2800" b="1" u="sng" dirty="0">
                <a:solidFill>
                  <a:schemeClr val="bg1"/>
                </a:solidFill>
              </a:rPr>
              <a:t>e</a:t>
            </a:r>
            <a:r>
              <a:rPr lang="pt-BR" sz="2800" b="1" u="sng" dirty="0" smtClean="0">
                <a:solidFill>
                  <a:schemeClr val="bg1"/>
                </a:solidFill>
              </a:rPr>
              <a:t>-mail :</a:t>
            </a:r>
            <a:r>
              <a:rPr lang="pt-BR" sz="2800" dirty="0" smtClean="0">
                <a:solidFill>
                  <a:schemeClr val="bg1"/>
                </a:solidFill>
              </a:rPr>
              <a:t>      contato@nkxengenharia.com.br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0" y="316185"/>
            <a:ext cx="106934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3000"/>
              </a:lnSpc>
            </a:pPr>
            <a:r>
              <a:rPr lang="pt-BR" sz="2900" spc="-35" dirty="0">
                <a:solidFill>
                  <a:schemeClr val="accent1"/>
                </a:solidFill>
                <a:latin typeface="Trebuchet MS"/>
                <a:cs typeface="Trebuchet MS"/>
              </a:rPr>
              <a:t>SOFTWARE DE GESTÃO DE PROJETOS MAGNUS CORP</a:t>
            </a:r>
            <a:endParaRPr sz="2900" spc="-35" dirty="0">
              <a:solidFill>
                <a:schemeClr val="accent1"/>
              </a:solidFill>
              <a:latin typeface="Trebuchet MS"/>
              <a:cs typeface="Trebuchet MS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900" y="1120775"/>
            <a:ext cx="4673600" cy="3505200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65100" y="962025"/>
            <a:ext cx="6477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>
                <a:solidFill>
                  <a:schemeClr val="bg1"/>
                </a:solidFill>
              </a:rPr>
              <a:t>Principais Funcionalidades:</a:t>
            </a:r>
          </a:p>
          <a:p>
            <a:endParaRPr lang="pt-BR" b="1" u="sng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de revisões e versões dos documentos;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Controle e distribuição de atividades;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Checklist de qualidade dos documentos;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Checklist Técnicos;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do prazo de emissão;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 dos índices de produtividade;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de propostas e pareceres técnicos;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de documentos e fornecedores;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de alterações de projetos;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Controle de consultas técnicas.</a:t>
            </a:r>
          </a:p>
          <a:p>
            <a:pPr marL="285750" indent="-285750">
              <a:buFont typeface="Arial" charset="0"/>
              <a:buChar char="•"/>
            </a:pPr>
            <a:endParaRPr lang="pt-BR" dirty="0" smtClean="0">
              <a:solidFill>
                <a:schemeClr val="bg1"/>
              </a:solidFill>
            </a:endParaRPr>
          </a:p>
          <a:p>
            <a:r>
              <a:rPr lang="pt-BR" b="1" u="sng" dirty="0" smtClean="0">
                <a:solidFill>
                  <a:schemeClr val="bg1"/>
                </a:solidFill>
              </a:rPr>
              <a:t>Benefícios para Gerenciamento de Projetos de Engenharia:</a:t>
            </a:r>
          </a:p>
          <a:p>
            <a:pPr marL="285750" indent="-285750">
              <a:buFont typeface="Arial" charset="0"/>
              <a:buChar char="•"/>
            </a:pPr>
            <a:endParaRPr lang="pt-BR" dirty="0" smtClean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Agilidade na distribuição das atividades e busca de documentos;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Padronização dos documentos e procedimentos;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Redução de falhas operacionais;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Redução de Custo;</a:t>
            </a:r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solidFill>
                  <a:schemeClr val="bg1"/>
                </a:solidFill>
              </a:rPr>
              <a:t>Maior segurança no acesso aos documentos.</a:t>
            </a:r>
          </a:p>
          <a:p>
            <a:pPr marL="285750" indent="-285750">
              <a:buFont typeface="Arial" charset="0"/>
              <a:buChar char="•"/>
            </a:pP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2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9" y="1544815"/>
            <a:ext cx="4995331" cy="333022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-139700" y="-13334"/>
            <a:ext cx="10685780" cy="7560309"/>
          </a:xfrm>
          <a:custGeom>
            <a:avLst/>
            <a:gdLst/>
            <a:ahLst/>
            <a:cxnLst/>
            <a:rect l="l" t="t" r="r" b="b"/>
            <a:pathLst>
              <a:path w="10685780" h="7560309">
                <a:moveTo>
                  <a:pt x="0" y="7559992"/>
                </a:moveTo>
                <a:lnTo>
                  <a:pt x="10685640" y="7559992"/>
                </a:lnTo>
                <a:lnTo>
                  <a:pt x="10685640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03190" y="1364179"/>
            <a:ext cx="5266690" cy="4017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75"/>
              </a:spcBef>
            </a:pPr>
            <a:r>
              <a:rPr sz="1600" spc="-20" dirty="0" err="1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Atuamos</a:t>
            </a:r>
            <a:r>
              <a:rPr sz="1600" spc="-2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no </a:t>
            </a:r>
            <a:r>
              <a:rPr sz="1600" spc="-20" dirty="0" err="1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setor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 de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Engenharia e Arquitetura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 nas áreas de  edificações residenciais, comerciais e industriais, 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Elétrica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,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Mecânica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,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Tubulação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, 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Soldagem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,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Instrumentação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. Prestamos serviços  de </a:t>
            </a:r>
            <a:r>
              <a:rPr sz="1600" spc="-20" dirty="0" err="1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construção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, 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fabricação, montagem, </a:t>
            </a:r>
            <a:r>
              <a:rPr sz="1600" spc="-20" dirty="0" err="1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manutenção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,</a:t>
            </a: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auditoria e  </a:t>
            </a:r>
            <a:r>
              <a:rPr sz="1600" spc="-20" dirty="0" err="1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gerenciamento</a:t>
            </a:r>
            <a:r>
              <a:rPr sz="1600" spc="-2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.</a:t>
            </a:r>
            <a:r>
              <a:rPr lang="pt-BR" sz="1600" spc="-2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/>
            </a:r>
            <a:br>
              <a:rPr lang="pt-BR" sz="1600" spc="-2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</a:br>
            <a:r>
              <a:rPr lang="pt-BR" sz="1600" spc="-2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/>
            </a:r>
            <a:br>
              <a:rPr lang="pt-BR" sz="1600" spc="-2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</a:br>
            <a: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Possuímos uma equipe de profissionais qualificados  e preparados para produzir obras com qualidade,  criatividade e  rapidez.</a:t>
            </a:r>
            <a:br>
              <a:rPr lang="pt-BR" sz="1600" spc="-20" dirty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</a:br>
            <a:endParaRPr sz="1600" spc="-20" dirty="0">
              <a:solidFill>
                <a:schemeClr val="bg1"/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3040" y="5237254"/>
            <a:ext cx="2943860" cy="2082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45">
              <a:lnSpc>
                <a:spcPct val="100000"/>
              </a:lnSpc>
            </a:pPr>
            <a:r>
              <a:rPr sz="1700" b="1" spc="20" dirty="0" smtClean="0">
                <a:solidFill>
                  <a:schemeClr val="bg1"/>
                </a:solidFill>
                <a:latin typeface="Trebuchet MS"/>
                <a:cs typeface="Trebuchet MS"/>
              </a:rPr>
              <a:t>MISSÃO</a:t>
            </a:r>
            <a:endParaRPr lang="pt-BR" sz="1700" b="1" spc="20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7145">
              <a:lnSpc>
                <a:spcPct val="100000"/>
              </a:lnSpc>
            </a:pPr>
            <a:endParaRPr lang="pt-BR" sz="1700" b="1" spc="20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3970" marR="5080" indent="-1905">
              <a:spcBef>
                <a:spcPts val="445"/>
              </a:spcBef>
            </a:pPr>
            <a:r>
              <a:rPr lang="pt-BR" sz="1400" b="1" spc="-65" dirty="0" smtClean="0">
                <a:solidFill>
                  <a:schemeClr val="bg1"/>
                </a:solidFill>
                <a:latin typeface="Trebuchet MS"/>
                <a:cs typeface="Trebuchet MS"/>
              </a:rPr>
              <a:t>Atuar com agilidade e qualidade na criação de soluções integradas de engenharia e Arquitetura, buscando a plena satisfação dos clientes e sócios, promovendo a realização de seus colaboradores e o desenvolvimento tecnológico da sociedade</a:t>
            </a:r>
            <a:r>
              <a:rPr sz="2000" b="1" spc="-82" baseline="6944" dirty="0" smtClean="0">
                <a:solidFill>
                  <a:schemeClr val="bg1"/>
                </a:solidFill>
                <a:latin typeface="Trebuchet MS"/>
                <a:cs typeface="Trebuchet MS"/>
              </a:rPr>
              <a:t>.</a:t>
            </a:r>
            <a:endParaRPr sz="2000" baseline="6944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54480" y="5203825"/>
            <a:ext cx="2992420" cy="15286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45">
              <a:lnSpc>
                <a:spcPct val="100000"/>
              </a:lnSpc>
            </a:pPr>
            <a:r>
              <a:rPr sz="1700" b="1" spc="-15" dirty="0" smtClean="0">
                <a:solidFill>
                  <a:schemeClr val="bg1"/>
                </a:solidFill>
                <a:latin typeface="Trebuchet MS"/>
                <a:cs typeface="Trebuchet MS"/>
              </a:rPr>
              <a:t>VISÃO</a:t>
            </a:r>
            <a:endParaRPr lang="pt-BR" sz="1700" b="1" spc="-15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7145">
              <a:lnSpc>
                <a:spcPct val="100000"/>
              </a:lnSpc>
            </a:pPr>
            <a:endParaRPr lang="pt-BR" sz="1700" b="1" spc="-15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3970" marR="5080" indent="-1905">
              <a:spcBef>
                <a:spcPts val="445"/>
              </a:spcBef>
            </a:pPr>
            <a:r>
              <a:rPr sz="1400" b="1" spc="-40" dirty="0" err="1" smtClean="0">
                <a:solidFill>
                  <a:schemeClr val="bg1"/>
                </a:solidFill>
                <a:latin typeface="Trebuchet MS"/>
                <a:cs typeface="Trebuchet MS"/>
              </a:rPr>
              <a:t>Estar</a:t>
            </a:r>
            <a:r>
              <a:rPr sz="1400" b="1" spc="-135" dirty="0" smtClean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entre</a:t>
            </a:r>
            <a:r>
              <a:rPr sz="2000" b="1" spc="-202" baseline="2314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15" baseline="2314" dirty="0">
                <a:solidFill>
                  <a:schemeClr val="bg1"/>
                </a:solidFill>
                <a:latin typeface="Trebuchet MS"/>
                <a:cs typeface="Trebuchet MS"/>
              </a:rPr>
              <a:t>as</a:t>
            </a:r>
            <a:r>
              <a:rPr sz="2000" b="1" spc="-202" baseline="2314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60" baseline="2314" dirty="0" smtClean="0">
                <a:solidFill>
                  <a:schemeClr val="bg1"/>
                </a:solidFill>
                <a:latin typeface="Trebuchet MS"/>
                <a:cs typeface="Trebuchet MS"/>
              </a:rPr>
              <a:t>princip</a:t>
            </a:r>
            <a:r>
              <a:rPr sz="2000" b="1" spc="-60" baseline="4629" dirty="0" smtClean="0">
                <a:solidFill>
                  <a:schemeClr val="bg1"/>
                </a:solidFill>
                <a:latin typeface="Trebuchet MS"/>
                <a:cs typeface="Trebuchet MS"/>
              </a:rPr>
              <a:t>ais</a:t>
            </a:r>
            <a:r>
              <a:rPr sz="2000" b="1" spc="-202" baseline="4629" dirty="0" smtClean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lang="pt-BR" sz="2000" b="1" spc="-67" baseline="4629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lang="pt-BR" sz="2000" b="1" spc="-67" baseline="4629" dirty="0" smtClean="0">
                <a:solidFill>
                  <a:schemeClr val="bg1"/>
                </a:solidFill>
                <a:latin typeface="Trebuchet MS"/>
                <a:cs typeface="Trebuchet MS"/>
              </a:rPr>
              <a:t>empresas</a:t>
            </a:r>
            <a:r>
              <a:rPr lang="pt-BR" sz="2000" b="1" spc="-67" dirty="0" smtClean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lang="pt-BR" sz="2000" b="1" spc="-30" baseline="6944" dirty="0">
                <a:solidFill>
                  <a:schemeClr val="bg1"/>
                </a:solidFill>
                <a:latin typeface="Trebuchet MS"/>
                <a:cs typeface="Trebuchet MS"/>
              </a:rPr>
              <a:t>de </a:t>
            </a:r>
            <a:r>
              <a:rPr lang="pt-BR" sz="2000" b="1" spc="-60" baseline="2314" dirty="0">
                <a:solidFill>
                  <a:schemeClr val="bg1"/>
                </a:solidFill>
                <a:latin typeface="Trebuchet MS"/>
                <a:cs typeface="Trebuchet MS"/>
              </a:rPr>
              <a:t>Engenharia e Arquitetura </a:t>
            </a:r>
            <a:r>
              <a:rPr sz="2000" b="1" spc="-30" baseline="6944" dirty="0" smtClean="0">
                <a:solidFill>
                  <a:schemeClr val="bg1"/>
                </a:solidFill>
                <a:latin typeface="Trebuchet MS"/>
                <a:cs typeface="Trebuchet MS"/>
              </a:rPr>
              <a:t>do  </a:t>
            </a:r>
            <a:r>
              <a:rPr sz="1400" b="1" spc="-50" dirty="0">
                <a:solidFill>
                  <a:schemeClr val="bg1"/>
                </a:solidFill>
                <a:latin typeface="Trebuchet MS"/>
                <a:cs typeface="Trebuchet MS"/>
              </a:rPr>
              <a:t>mercado </a:t>
            </a:r>
            <a:r>
              <a:rPr sz="2000" b="1" spc="-127" baseline="2314" dirty="0">
                <a:solidFill>
                  <a:schemeClr val="bg1"/>
                </a:solidFill>
                <a:latin typeface="Trebuchet MS"/>
                <a:cs typeface="Trebuchet MS"/>
              </a:rPr>
              <a:t>e </a:t>
            </a:r>
            <a:r>
              <a:rPr sz="2000" b="1" spc="-75" baseline="2314" dirty="0">
                <a:solidFill>
                  <a:schemeClr val="bg1"/>
                </a:solidFill>
                <a:latin typeface="Trebuchet MS"/>
                <a:cs typeface="Trebuchet MS"/>
              </a:rPr>
              <a:t>ser 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ref</a:t>
            </a:r>
            <a:r>
              <a:rPr sz="2000" b="1" spc="-104" baseline="4629" dirty="0">
                <a:solidFill>
                  <a:schemeClr val="bg1"/>
                </a:solidFill>
                <a:latin typeface="Trebuchet MS"/>
                <a:cs typeface="Trebuchet MS"/>
              </a:rPr>
              <a:t>erência </a:t>
            </a:r>
            <a:r>
              <a:rPr sz="2000" b="1" spc="-82" baseline="4629" dirty="0">
                <a:solidFill>
                  <a:schemeClr val="bg1"/>
                </a:solidFill>
                <a:latin typeface="Trebuchet MS"/>
                <a:cs typeface="Trebuchet MS"/>
              </a:rPr>
              <a:t>de </a:t>
            </a:r>
            <a:r>
              <a:rPr sz="2000" b="1" spc="-104" baseline="6944" dirty="0">
                <a:solidFill>
                  <a:schemeClr val="bg1"/>
                </a:solidFill>
                <a:latin typeface="Trebuchet MS"/>
                <a:cs typeface="Trebuchet MS"/>
              </a:rPr>
              <a:t>excelência  </a:t>
            </a:r>
            <a:r>
              <a:rPr sz="1400" b="1" spc="-25" dirty="0">
                <a:solidFill>
                  <a:schemeClr val="bg1"/>
                </a:solidFill>
                <a:latin typeface="Trebuchet MS"/>
                <a:cs typeface="Trebuchet MS"/>
              </a:rPr>
              <a:t>na</a:t>
            </a:r>
            <a:r>
              <a:rPr sz="1400" b="1" spc="-14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1400" b="1" spc="-55" dirty="0">
                <a:solidFill>
                  <a:schemeClr val="bg1"/>
                </a:solidFill>
                <a:latin typeface="Trebuchet MS"/>
                <a:cs typeface="Trebuchet MS"/>
              </a:rPr>
              <a:t>entr</a:t>
            </a:r>
            <a:r>
              <a:rPr sz="2000" b="1" spc="-82" baseline="2314" dirty="0">
                <a:solidFill>
                  <a:schemeClr val="bg1"/>
                </a:solidFill>
                <a:latin typeface="Trebuchet MS"/>
                <a:cs typeface="Trebuchet MS"/>
              </a:rPr>
              <a:t>ega</a:t>
            </a:r>
            <a:r>
              <a:rPr sz="2000" b="1" spc="-209" baseline="2314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82" baseline="2314" dirty="0">
                <a:solidFill>
                  <a:schemeClr val="bg1"/>
                </a:solidFill>
                <a:latin typeface="Trebuchet MS"/>
                <a:cs typeface="Trebuchet MS"/>
              </a:rPr>
              <a:t>de</a:t>
            </a:r>
            <a:r>
              <a:rPr sz="2000" b="1" spc="-209" baseline="2314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60" baseline="2314" dirty="0">
                <a:solidFill>
                  <a:schemeClr val="bg1"/>
                </a:solidFill>
                <a:latin typeface="Trebuchet MS"/>
                <a:cs typeface="Trebuchet MS"/>
              </a:rPr>
              <a:t>produt</a:t>
            </a:r>
            <a:r>
              <a:rPr sz="2000" b="1" spc="-60" baseline="4629" dirty="0">
                <a:solidFill>
                  <a:schemeClr val="bg1"/>
                </a:solidFill>
                <a:latin typeface="Trebuchet MS"/>
                <a:cs typeface="Trebuchet MS"/>
              </a:rPr>
              <a:t>os</a:t>
            </a:r>
            <a:r>
              <a:rPr sz="2000" b="1" spc="-209" baseline="4629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127" baseline="4629" dirty="0">
                <a:solidFill>
                  <a:schemeClr val="bg1"/>
                </a:solidFill>
                <a:latin typeface="Trebuchet MS"/>
                <a:cs typeface="Trebuchet MS"/>
              </a:rPr>
              <a:t>e</a:t>
            </a:r>
            <a:r>
              <a:rPr sz="2000" b="1" spc="-209" baseline="4629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2000" b="1" spc="-82" baseline="4629" dirty="0">
                <a:solidFill>
                  <a:schemeClr val="bg1"/>
                </a:solidFill>
                <a:latin typeface="Trebuchet MS"/>
                <a:cs typeface="Trebuchet MS"/>
              </a:rPr>
              <a:t>ser</a:t>
            </a:r>
            <a:r>
              <a:rPr sz="2000" b="1" spc="-82" baseline="6944" dirty="0">
                <a:solidFill>
                  <a:schemeClr val="bg1"/>
                </a:solidFill>
                <a:latin typeface="Trebuchet MS"/>
                <a:cs typeface="Trebuchet MS"/>
              </a:rPr>
              <a:t>viços.</a:t>
            </a:r>
            <a:endParaRPr sz="2000" baseline="6944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46319" y="5229225"/>
            <a:ext cx="2886781" cy="19902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45">
              <a:lnSpc>
                <a:spcPct val="100000"/>
              </a:lnSpc>
            </a:pPr>
            <a:r>
              <a:rPr sz="1700" b="1" spc="-35" dirty="0" smtClean="0">
                <a:solidFill>
                  <a:schemeClr val="bg1"/>
                </a:solidFill>
                <a:latin typeface="Trebuchet MS"/>
                <a:cs typeface="Trebuchet MS"/>
              </a:rPr>
              <a:t>VALORES</a:t>
            </a:r>
            <a:endParaRPr lang="pt-BR" sz="1700" b="1" spc="-35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7145">
              <a:lnSpc>
                <a:spcPct val="100000"/>
              </a:lnSpc>
            </a:pPr>
            <a:endParaRPr lang="pt-BR" sz="1700" b="1" spc="-35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7145"/>
            <a:r>
              <a:rPr lang="pt-BR"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Segurança e Meio Ambiente</a:t>
            </a:r>
            <a:endParaRPr sz="2000" b="1" spc="-104" baseline="2314" dirty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3970" marR="5080" indent="-1905">
              <a:spcBef>
                <a:spcPts val="445"/>
              </a:spcBef>
            </a:pP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Satisfação do </a:t>
            </a:r>
            <a:r>
              <a:rPr sz="2000" b="1" spc="-104" baseline="2314" dirty="0" err="1">
                <a:solidFill>
                  <a:schemeClr val="bg1"/>
                </a:solidFill>
                <a:latin typeface="Trebuchet MS"/>
                <a:cs typeface="Trebuchet MS"/>
              </a:rPr>
              <a:t>cliente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  </a:t>
            </a:r>
            <a:endParaRPr lang="pt-BR" sz="2000" b="1" spc="-104" baseline="2314" dirty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3970" marR="5080" indent="-1905">
              <a:spcBef>
                <a:spcPts val="445"/>
              </a:spcBef>
            </a:pPr>
            <a:r>
              <a:rPr sz="2000" b="1" spc="-104" baseline="2314" dirty="0" err="1">
                <a:solidFill>
                  <a:schemeClr val="bg1"/>
                </a:solidFill>
                <a:latin typeface="Trebuchet MS"/>
                <a:cs typeface="Trebuchet MS"/>
              </a:rPr>
              <a:t>Trabalho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 em </a:t>
            </a:r>
            <a:r>
              <a:rPr sz="2000" b="1" spc="-104" baseline="2314" dirty="0" err="1">
                <a:solidFill>
                  <a:schemeClr val="bg1"/>
                </a:solidFill>
                <a:latin typeface="Trebuchet MS"/>
                <a:cs typeface="Trebuchet MS"/>
              </a:rPr>
              <a:t>equipe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  </a:t>
            </a:r>
            <a:endParaRPr lang="pt-BR" sz="2000" b="1" spc="-104" baseline="2314" dirty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3970" marR="5080" indent="-1905">
              <a:spcBef>
                <a:spcPts val="445"/>
              </a:spcBef>
            </a:pPr>
            <a:r>
              <a:rPr sz="2000" b="1" spc="-104" baseline="2314" dirty="0" err="1">
                <a:solidFill>
                  <a:schemeClr val="bg1"/>
                </a:solidFill>
                <a:latin typeface="Trebuchet MS"/>
                <a:cs typeface="Trebuchet MS"/>
              </a:rPr>
              <a:t>Comunicação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 clara e precisa  Comprometimento e </a:t>
            </a:r>
            <a:r>
              <a:rPr sz="2000" b="1" spc="-104" baseline="2314" dirty="0" err="1">
                <a:solidFill>
                  <a:schemeClr val="bg1"/>
                </a:solidFill>
                <a:latin typeface="Trebuchet MS"/>
                <a:cs typeface="Trebuchet MS"/>
              </a:rPr>
              <a:t>ética</a:t>
            </a: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endParaRPr lang="pt-BR" sz="2000" b="1" spc="-104" baseline="2314" dirty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3970" marR="5080" indent="-1905">
              <a:spcBef>
                <a:spcPts val="445"/>
              </a:spcBef>
            </a:pPr>
            <a:r>
              <a:rPr sz="2000" b="1" spc="-104" baseline="2314" dirty="0">
                <a:solidFill>
                  <a:schemeClr val="bg1"/>
                </a:solidFill>
                <a:latin typeface="Trebuchet MS"/>
                <a:cs typeface="Trebuchet MS"/>
              </a:rPr>
              <a:t> Foco no resultado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6350" y="428625"/>
            <a:ext cx="1053973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900" b="1" spc="-35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ea typeface="+mj-ea"/>
                <a:cs typeface="Trebuchet MS"/>
              </a:rPr>
              <a:t>ÁREAS DE ATUAÇÃO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/>
          <p:cNvSpPr txBox="1">
            <a:spLocks/>
          </p:cNvSpPr>
          <p:nvPr/>
        </p:nvSpPr>
        <p:spPr>
          <a:xfrm>
            <a:off x="3594100" y="120104"/>
            <a:ext cx="70866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R="5080" algn="ctr">
              <a:lnSpc>
                <a:spcPts val="3000"/>
              </a:lnSpc>
            </a:pPr>
            <a:r>
              <a:rPr lang="pt-BR" sz="2900" b="1" spc="-35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cs typeface="Trebuchet MS"/>
              </a:rPr>
              <a:t>NOSSOS PILARES DE SUSTENTABILIDADE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581025"/>
            <a:ext cx="10134600" cy="3881515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0" y="4597077"/>
            <a:ext cx="106807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Economicamente viável por ser capaz de produzir, distribuir e oferecer nossos serviços, tendo uma relação justa e harmoniosa com nosso ecossistema obtendo resultados satisfatórios.</a:t>
            </a:r>
          </a:p>
          <a:p>
            <a:pPr algn="just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Ambientalmente responsável por conduzir nossas ações com vistas a minimizar ou impedir direta ou indiretamente impacto ao meio ambiente, seja a curto, médio ou longo prazo.</a:t>
            </a:r>
          </a:p>
          <a:p>
            <a:pPr algn="just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Socialmente responsável por desenvolver um ambiente que estimule a criação de relações de trabalho legítimas e saudáveis, além de favorecer o desenvolvimento pessoal e coletivo dos que estão direto ou indiretamente envolvidos.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3693760"/>
            <a:ext cx="6324600" cy="3235841"/>
          </a:xfrm>
          <a:prstGeom prst="rect">
            <a:avLst/>
          </a:prstGeom>
        </p:spPr>
      </p:pic>
      <p:sp>
        <p:nvSpPr>
          <p:cNvPr id="3" name="object 7"/>
          <p:cNvSpPr txBox="1">
            <a:spLocks/>
          </p:cNvSpPr>
          <p:nvPr/>
        </p:nvSpPr>
        <p:spPr>
          <a:xfrm>
            <a:off x="152400" y="152623"/>
            <a:ext cx="381000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algn="ctr">
              <a:lnSpc>
                <a:spcPts val="3000"/>
              </a:lnSpc>
            </a:pPr>
            <a:r>
              <a:rPr lang="pt-BR" sz="3200" b="1" spc="-100" dirty="0">
                <a:ln w="6350">
                  <a:noFill/>
                </a:ln>
                <a:solidFill>
                  <a:schemeClr val="accent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  <a:cs typeface="Trebuchet MS"/>
              </a:rPr>
              <a:t>NOSSA EQUIPE</a:t>
            </a:r>
          </a:p>
        </p:txBody>
      </p:sp>
      <p:sp>
        <p:nvSpPr>
          <p:cNvPr id="4" name="object 6"/>
          <p:cNvSpPr txBox="1"/>
          <p:nvPr/>
        </p:nvSpPr>
        <p:spPr>
          <a:xfrm>
            <a:off x="3975100" y="861870"/>
            <a:ext cx="6629400" cy="2614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18100"/>
              </a:lnSpc>
            </a:pPr>
            <a:r>
              <a:rPr lang="pt-BR" sz="1600" spc="-30" dirty="0" smtClean="0">
                <a:solidFill>
                  <a:schemeClr val="bg1"/>
                </a:solidFill>
                <a:latin typeface="Trebuchet MS"/>
                <a:cs typeface="Trebuchet MS"/>
              </a:rPr>
              <a:t>A empresa possui equipe multidisciplinar altamente qualificada contando com profissionais que incluem: engenheiros, arquitetos, projetistas e desenhistas. </a:t>
            </a:r>
          </a:p>
          <a:p>
            <a:pPr marL="12700" marR="5080" algn="just">
              <a:lnSpc>
                <a:spcPct val="118100"/>
              </a:lnSpc>
            </a:pPr>
            <a:endParaRPr lang="pt-BR" sz="1600" spc="-30" dirty="0" smtClean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12700" marR="5080" algn="just">
              <a:lnSpc>
                <a:spcPct val="118100"/>
              </a:lnSpc>
            </a:pPr>
            <a:r>
              <a:rPr lang="pt-BR" sz="1600" spc="-30" dirty="0" smtClean="0">
                <a:solidFill>
                  <a:schemeClr val="bg1"/>
                </a:solidFill>
                <a:latin typeface="Trebuchet MS"/>
                <a:cs typeface="Trebuchet MS"/>
              </a:rPr>
              <a:t>Além dos colaboradores internos, a NKX Engenharia &amp; Arquitetura conta com uma ampla rede de relacionamento, constituída por conceituadas organizações nacionais, o que possibilita a ampliação das competências necessárias para o desenvolvimento de soluções específicas para nossos clientes.</a:t>
            </a:r>
            <a:endParaRPr sz="16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0903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39700" y="-13334"/>
            <a:ext cx="10833100" cy="7576184"/>
          </a:xfrm>
          <a:custGeom>
            <a:avLst/>
            <a:gdLst/>
            <a:ahLst/>
            <a:cxnLst/>
            <a:rect l="l" t="t" r="r" b="b"/>
            <a:pathLst>
              <a:path w="10685780" h="7560309">
                <a:moveTo>
                  <a:pt x="0" y="7559992"/>
                </a:moveTo>
                <a:lnTo>
                  <a:pt x="10685640" y="7559992"/>
                </a:lnTo>
                <a:lnTo>
                  <a:pt x="10685640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700" y="123825"/>
            <a:ext cx="5105400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ct val="100000"/>
              </a:lnSpc>
            </a:pPr>
            <a:r>
              <a:rPr lang="pt-BR" sz="2900" spc="-100" dirty="0" smtClean="0">
                <a:solidFill>
                  <a:schemeClr val="accent1"/>
                </a:solidFill>
                <a:latin typeface="Trebuchet MS"/>
                <a:cs typeface="Trebuchet MS"/>
              </a:rPr>
              <a:t>SEGURANÇA E MEIO AMBIENTE</a:t>
            </a:r>
            <a:endParaRPr sz="2900" dirty="0">
              <a:solidFill>
                <a:schemeClr val="accent1"/>
              </a:solidFill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3700" y="5153025"/>
            <a:ext cx="7239000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ALGUNS PROCESSOS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  <a:endParaRPr lang="pt-BR" b="1" dirty="0">
              <a:solidFill>
                <a:schemeClr val="bg1"/>
              </a:solidFill>
            </a:endParaRPr>
          </a:p>
          <a:p>
            <a:pPr algn="just"/>
            <a:r>
              <a:rPr lang="en-US" dirty="0">
                <a:solidFill>
                  <a:schemeClr val="bg1"/>
                </a:solidFill>
              </a:rPr>
              <a:t> </a:t>
            </a:r>
            <a:endParaRPr lang="pt-BR" dirty="0" smtClean="0">
              <a:solidFill>
                <a:schemeClr val="bg1"/>
              </a:solidFill>
            </a:endParaRPr>
          </a:p>
          <a:p>
            <a:pPr lvl="1" algn="just">
              <a:lnSpc>
                <a:spcPct val="150000"/>
              </a:lnSpc>
            </a:pPr>
            <a:r>
              <a:rPr lang="pt-BR" dirty="0" smtClean="0">
                <a:solidFill>
                  <a:schemeClr val="bg1"/>
                </a:solidFill>
              </a:rPr>
              <a:t>Implantação de procedimentos focados em ações preventivas.</a:t>
            </a:r>
            <a:endParaRPr lang="pt-BR" sz="1400" dirty="0" smtClean="0">
              <a:solidFill>
                <a:schemeClr val="bg1"/>
              </a:solidFill>
            </a:endParaRPr>
          </a:p>
          <a:p>
            <a:pPr lvl="1" algn="just">
              <a:lnSpc>
                <a:spcPct val="150000"/>
              </a:lnSpc>
            </a:pPr>
            <a:r>
              <a:rPr lang="pt-BR" dirty="0" smtClean="0">
                <a:solidFill>
                  <a:schemeClr val="bg1"/>
                </a:solidFill>
              </a:rPr>
              <a:t>Treinamento </a:t>
            </a:r>
            <a:r>
              <a:rPr lang="pt-BR" dirty="0">
                <a:solidFill>
                  <a:schemeClr val="bg1"/>
                </a:solidFill>
              </a:rPr>
              <a:t>de conscientização e competência.</a:t>
            </a:r>
            <a:endParaRPr lang="pt-BR" sz="1400" dirty="0">
              <a:solidFill>
                <a:schemeClr val="bg1"/>
              </a:solidFill>
            </a:endParaRPr>
          </a:p>
          <a:p>
            <a:pPr lvl="1" algn="just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RR – Reunião Relâmpago, com ações interativas e Objetivas.</a:t>
            </a:r>
            <a:endParaRPr lang="pt-BR" sz="1400" dirty="0">
              <a:solidFill>
                <a:schemeClr val="bg1"/>
              </a:solidFill>
            </a:endParaRPr>
          </a:p>
          <a:p>
            <a:pPr lvl="1" algn="just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Palestras e campanhas mensais, em todas as obras.</a:t>
            </a:r>
            <a:endParaRPr lang="pt-BR" sz="1400" dirty="0">
              <a:solidFill>
                <a:schemeClr val="bg1"/>
              </a:solidFill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1419225"/>
            <a:ext cx="5410200" cy="33528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5727700" y="704910"/>
            <a:ext cx="487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Em nossa </a:t>
            </a:r>
            <a:r>
              <a:rPr lang="pt-BR" dirty="0" smtClean="0">
                <a:solidFill>
                  <a:schemeClr val="bg1"/>
                </a:solidFill>
              </a:rPr>
              <a:t>rotina, </a:t>
            </a:r>
            <a:r>
              <a:rPr lang="pt-BR" dirty="0">
                <a:solidFill>
                  <a:schemeClr val="bg1"/>
                </a:solidFill>
              </a:rPr>
              <a:t>a prevenção de acidentes de trabalho, doenças ocupacionais e degradação ao meio ambiente, estão incorporados à organização como um valor de primeira ordem, garantindo a integridade física e mental dos colaboradores e a proteção ao ecossistema. Diante desta postura em nossas frentes de serviços são desenvolvidas ações preventivas com a finalidade de reduzir e até mesmo eliminar todos os riscos existentes.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4365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3225"/>
            <a:ext cx="10693400" cy="33528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39483" y="298073"/>
            <a:ext cx="5054817" cy="8925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pt-BR" sz="2900" b="1" spc="-100" dirty="0">
                <a:ln w="6350">
                  <a:noFill/>
                </a:ln>
                <a:solidFill>
                  <a:schemeClr val="accent1"/>
                </a:solidFill>
                <a:latin typeface="Trebuchet MS"/>
                <a:ea typeface="+mj-ea"/>
                <a:cs typeface="Trebuchet MS"/>
              </a:rPr>
              <a:t>SERVIÇOS</a:t>
            </a:r>
            <a:r>
              <a:rPr lang="pt-BR" sz="1750" b="1" dirty="0" smtClean="0">
                <a:solidFill>
                  <a:schemeClr val="accent1"/>
                </a:solidFill>
                <a:latin typeface="Trebuchet MS"/>
                <a:cs typeface="Trebuchet MS"/>
              </a:rPr>
              <a:t> </a:t>
            </a:r>
          </a:p>
          <a:p>
            <a:pPr marL="12700">
              <a:lnSpc>
                <a:spcPct val="100000"/>
              </a:lnSpc>
            </a:pPr>
            <a:r>
              <a:rPr lang="pt-BR" sz="2900" b="1" spc="-100" dirty="0" smtClean="0">
                <a:ln w="6350">
                  <a:noFill/>
                </a:ln>
                <a:solidFill>
                  <a:schemeClr val="accent1"/>
                </a:solidFill>
                <a:latin typeface="Trebuchet MS"/>
                <a:ea typeface="+mj-ea"/>
                <a:cs typeface="Trebuchet MS"/>
              </a:rPr>
              <a:t>ENGENHARIA </a:t>
            </a:r>
            <a:r>
              <a:rPr lang="pt-BR" sz="2900" b="1" spc="-100" dirty="0">
                <a:ln w="6350">
                  <a:noFill/>
                </a:ln>
                <a:solidFill>
                  <a:schemeClr val="accent1"/>
                </a:solidFill>
                <a:latin typeface="Trebuchet MS"/>
                <a:ea typeface="+mj-ea"/>
                <a:cs typeface="Trebuchet MS"/>
              </a:rPr>
              <a:t>&amp; ARQUITETURA</a:t>
            </a:r>
            <a:endParaRPr sz="2900" b="1" spc="-100" dirty="0">
              <a:ln w="6350">
                <a:noFill/>
              </a:ln>
              <a:solidFill>
                <a:schemeClr val="accent1"/>
              </a:solidFill>
              <a:latin typeface="Trebuchet MS"/>
              <a:ea typeface="+mj-ea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13272" y="1571625"/>
            <a:ext cx="5391228" cy="124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18100"/>
              </a:lnSpc>
              <a:spcBef>
                <a:spcPts val="605"/>
              </a:spcBef>
            </a:pPr>
            <a:r>
              <a:rPr sz="1400" b="1" spc="-50" dirty="0" err="1" smtClean="0">
                <a:solidFill>
                  <a:srgbClr val="323031"/>
                </a:solidFill>
                <a:latin typeface="Trebuchet MS"/>
                <a:cs typeface="Trebuchet MS"/>
              </a:rPr>
              <a:t>Flexibilidade</a:t>
            </a:r>
            <a:r>
              <a:rPr sz="1400" b="1" spc="-125" dirty="0" smtClean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tem</a:t>
            </a:r>
            <a:r>
              <a:rPr sz="1400" b="1" spc="-125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323031"/>
                </a:solidFill>
                <a:latin typeface="Trebuchet MS"/>
                <a:cs typeface="Trebuchet MS"/>
              </a:rPr>
              <a:t>sido</a:t>
            </a:r>
            <a:r>
              <a:rPr sz="1400" b="1" spc="-125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323031"/>
                </a:solidFill>
                <a:latin typeface="Trebuchet MS"/>
                <a:cs typeface="Trebuchet MS"/>
              </a:rPr>
              <a:t>uma</a:t>
            </a:r>
            <a:r>
              <a:rPr sz="1400" b="1" spc="-125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45" dirty="0">
                <a:solidFill>
                  <a:srgbClr val="323031"/>
                </a:solidFill>
                <a:latin typeface="Trebuchet MS"/>
                <a:cs typeface="Trebuchet MS"/>
              </a:rPr>
              <a:t>constante</a:t>
            </a:r>
            <a:r>
              <a:rPr sz="1400" b="1" spc="-125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em</a:t>
            </a:r>
            <a:r>
              <a:rPr sz="1400" b="1" spc="-125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15" dirty="0">
                <a:solidFill>
                  <a:srgbClr val="323031"/>
                </a:solidFill>
                <a:latin typeface="Trebuchet MS"/>
                <a:cs typeface="Trebuchet MS"/>
              </a:rPr>
              <a:t>nossa</a:t>
            </a:r>
            <a:r>
              <a:rPr sz="1400" b="1" spc="-125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50" dirty="0">
                <a:solidFill>
                  <a:srgbClr val="323031"/>
                </a:solidFill>
                <a:latin typeface="Trebuchet MS"/>
                <a:cs typeface="Trebuchet MS"/>
              </a:rPr>
              <a:t>conduta,  </a:t>
            </a:r>
            <a:r>
              <a:rPr sz="1400" b="1" spc="-25" dirty="0">
                <a:solidFill>
                  <a:srgbClr val="323031"/>
                </a:solidFill>
                <a:latin typeface="Trebuchet MS"/>
                <a:cs typeface="Trebuchet MS"/>
              </a:rPr>
              <a:t>o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que </a:t>
            </a:r>
            <a:r>
              <a:rPr sz="1400" b="1" spc="-25" dirty="0">
                <a:solidFill>
                  <a:srgbClr val="323031"/>
                </a:solidFill>
                <a:latin typeface="Trebuchet MS"/>
                <a:cs typeface="Trebuchet MS"/>
              </a:rPr>
              <a:t>nos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permite </a:t>
            </a:r>
            <a:r>
              <a:rPr sz="1400" b="1" spc="-70" dirty="0">
                <a:solidFill>
                  <a:srgbClr val="323031"/>
                </a:solidFill>
                <a:latin typeface="Trebuchet MS"/>
                <a:cs typeface="Trebuchet MS"/>
              </a:rPr>
              <a:t>executar </a:t>
            </a:r>
            <a:r>
              <a:rPr sz="1400" b="1" spc="-45" dirty="0">
                <a:solidFill>
                  <a:srgbClr val="323031"/>
                </a:solidFill>
                <a:latin typeface="Trebuchet MS"/>
                <a:cs typeface="Trebuchet MS"/>
              </a:rPr>
              <a:t>com </a:t>
            </a:r>
            <a:r>
              <a:rPr sz="1400" b="1" spc="-15" dirty="0">
                <a:solidFill>
                  <a:srgbClr val="323031"/>
                </a:solidFill>
                <a:latin typeface="Trebuchet MS"/>
                <a:cs typeface="Trebuchet MS"/>
              </a:rPr>
              <a:t>a </a:t>
            </a:r>
            <a:r>
              <a:rPr sz="1400" b="1" spc="-30" dirty="0">
                <a:solidFill>
                  <a:srgbClr val="323031"/>
                </a:solidFill>
                <a:latin typeface="Trebuchet MS"/>
                <a:cs typeface="Trebuchet MS"/>
              </a:rPr>
              <a:t>mesma </a:t>
            </a:r>
            <a:r>
              <a:rPr sz="1400" b="1" spc="-60" dirty="0">
                <a:solidFill>
                  <a:srgbClr val="323031"/>
                </a:solidFill>
                <a:latin typeface="Trebuchet MS"/>
                <a:cs typeface="Trebuchet MS"/>
              </a:rPr>
              <a:t>eficiência,  </a:t>
            </a:r>
            <a:r>
              <a:rPr sz="1400" b="1" spc="-40" dirty="0">
                <a:solidFill>
                  <a:srgbClr val="323031"/>
                </a:solidFill>
                <a:latin typeface="Trebuchet MS"/>
                <a:cs typeface="Trebuchet MS"/>
              </a:rPr>
              <a:t>importância</a:t>
            </a:r>
            <a:r>
              <a:rPr sz="1400" b="1" spc="-114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85" dirty="0">
                <a:solidFill>
                  <a:srgbClr val="323031"/>
                </a:solidFill>
                <a:latin typeface="Trebuchet MS"/>
                <a:cs typeface="Trebuchet MS"/>
              </a:rPr>
              <a:t>e</a:t>
            </a:r>
            <a:r>
              <a:rPr sz="1400" b="1" spc="-114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323031"/>
                </a:solidFill>
                <a:latin typeface="Trebuchet MS"/>
                <a:cs typeface="Trebuchet MS"/>
              </a:rPr>
              <a:t>responsabilidade,</a:t>
            </a:r>
            <a:r>
              <a:rPr sz="1400" b="1" spc="-114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35" dirty="0">
                <a:solidFill>
                  <a:srgbClr val="323031"/>
                </a:solidFill>
                <a:latin typeface="Trebuchet MS"/>
                <a:cs typeface="Trebuchet MS"/>
              </a:rPr>
              <a:t>obras</a:t>
            </a:r>
            <a:r>
              <a:rPr sz="1400" b="1" spc="-114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em</a:t>
            </a:r>
            <a:r>
              <a:rPr sz="1400" b="1" spc="-114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35" dirty="0">
                <a:solidFill>
                  <a:srgbClr val="323031"/>
                </a:solidFill>
                <a:latin typeface="Trebuchet MS"/>
                <a:cs typeface="Trebuchet MS"/>
              </a:rPr>
              <a:t>grandes</a:t>
            </a:r>
            <a:r>
              <a:rPr sz="1400" b="1" spc="-114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323031"/>
                </a:solidFill>
                <a:latin typeface="Trebuchet MS"/>
                <a:cs typeface="Trebuchet MS"/>
              </a:rPr>
              <a:t>áreas  </a:t>
            </a:r>
            <a:r>
              <a:rPr sz="1400" b="1" spc="-45" dirty="0">
                <a:solidFill>
                  <a:srgbClr val="323031"/>
                </a:solidFill>
                <a:latin typeface="Trebuchet MS"/>
                <a:cs typeface="Trebuchet MS"/>
              </a:rPr>
              <a:t>bem </a:t>
            </a:r>
            <a:r>
              <a:rPr sz="1400" b="1" spc="-40" dirty="0">
                <a:solidFill>
                  <a:srgbClr val="323031"/>
                </a:solidFill>
                <a:latin typeface="Trebuchet MS"/>
                <a:cs typeface="Trebuchet MS"/>
              </a:rPr>
              <a:t>como </a:t>
            </a:r>
            <a:r>
              <a:rPr sz="1400" b="1" spc="-35" dirty="0">
                <a:solidFill>
                  <a:srgbClr val="323031"/>
                </a:solidFill>
                <a:latin typeface="Trebuchet MS"/>
                <a:cs typeface="Trebuchet MS"/>
              </a:rPr>
              <a:t>obras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de </a:t>
            </a:r>
            <a:r>
              <a:rPr sz="1400" b="1" spc="-45" dirty="0">
                <a:solidFill>
                  <a:srgbClr val="323031"/>
                </a:solidFill>
                <a:latin typeface="Trebuchet MS"/>
                <a:cs typeface="Trebuchet MS"/>
              </a:rPr>
              <a:t>menor </a:t>
            </a:r>
            <a:r>
              <a:rPr sz="1400" b="1" spc="-60" dirty="0">
                <a:solidFill>
                  <a:srgbClr val="323031"/>
                </a:solidFill>
                <a:latin typeface="Trebuchet MS"/>
                <a:cs typeface="Trebuchet MS"/>
              </a:rPr>
              <a:t>porte. </a:t>
            </a:r>
            <a:r>
              <a:rPr sz="1400" b="1" spc="-20" dirty="0">
                <a:solidFill>
                  <a:srgbClr val="323031"/>
                </a:solidFill>
                <a:latin typeface="Trebuchet MS"/>
                <a:cs typeface="Trebuchet MS"/>
              </a:rPr>
              <a:t>No </a:t>
            </a:r>
            <a:r>
              <a:rPr sz="1400" b="1" spc="-30" dirty="0">
                <a:solidFill>
                  <a:srgbClr val="323031"/>
                </a:solidFill>
                <a:latin typeface="Trebuchet MS"/>
                <a:cs typeface="Trebuchet MS"/>
              </a:rPr>
              <a:t>mesmo </a:t>
            </a:r>
            <a:r>
              <a:rPr sz="1400" b="1" spc="-35" dirty="0">
                <a:solidFill>
                  <a:srgbClr val="323031"/>
                </a:solidFill>
                <a:latin typeface="Trebuchet MS"/>
                <a:cs typeface="Trebuchet MS"/>
              </a:rPr>
              <a:t>sentido  </a:t>
            </a:r>
            <a:r>
              <a:rPr sz="1400" b="1" spc="-15" dirty="0">
                <a:solidFill>
                  <a:srgbClr val="323031"/>
                </a:solidFill>
                <a:latin typeface="Trebuchet MS"/>
                <a:cs typeface="Trebuchet MS"/>
              </a:rPr>
              <a:t>nossa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35" dirty="0">
                <a:solidFill>
                  <a:srgbClr val="323031"/>
                </a:solidFill>
                <a:latin typeface="Trebuchet MS"/>
                <a:cs typeface="Trebuchet MS"/>
              </a:rPr>
              <a:t>atuação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45" dirty="0">
                <a:solidFill>
                  <a:srgbClr val="323031"/>
                </a:solidFill>
                <a:latin typeface="Trebuchet MS"/>
                <a:cs typeface="Trebuchet MS"/>
              </a:rPr>
              <a:t>se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55" dirty="0">
                <a:solidFill>
                  <a:srgbClr val="323031"/>
                </a:solidFill>
                <a:latin typeface="Trebuchet MS"/>
                <a:cs typeface="Trebuchet MS"/>
              </a:rPr>
              <a:t>estende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323031"/>
                </a:solidFill>
                <a:latin typeface="Trebuchet MS"/>
                <a:cs typeface="Trebuchet MS"/>
              </a:rPr>
              <a:t>por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30" dirty="0">
                <a:solidFill>
                  <a:srgbClr val="323031"/>
                </a:solidFill>
                <a:latin typeface="Trebuchet MS"/>
                <a:cs typeface="Trebuchet MS"/>
              </a:rPr>
              <a:t>todo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65" dirty="0">
                <a:solidFill>
                  <a:srgbClr val="323031"/>
                </a:solidFill>
                <a:latin typeface="Trebuchet MS"/>
                <a:cs typeface="Trebuchet MS"/>
              </a:rPr>
              <a:t>Território</a:t>
            </a:r>
            <a:r>
              <a:rPr sz="1400" b="1" spc="-120" dirty="0">
                <a:solidFill>
                  <a:srgbClr val="323031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323031"/>
                </a:solidFill>
                <a:latin typeface="Trebuchet MS"/>
                <a:cs typeface="Trebuchet MS"/>
              </a:rPr>
              <a:t>Nacional</a:t>
            </a:r>
            <a:r>
              <a:rPr sz="1200" b="1" spc="-40" dirty="0">
                <a:solidFill>
                  <a:srgbClr val="323031"/>
                </a:solidFill>
                <a:latin typeface="Trebuchet MS"/>
                <a:cs typeface="Trebuchet MS"/>
              </a:rPr>
              <a:t>.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0" y="6376035"/>
            <a:ext cx="10693400" cy="106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3400" b="1" spc="-60" dirty="0">
                <a:solidFill>
                  <a:schemeClr val="bg1"/>
                </a:solidFill>
                <a:latin typeface="Arial Narrow"/>
                <a:cs typeface="Arial Narrow"/>
              </a:rPr>
              <a:t>REFORMA </a:t>
            </a:r>
            <a:r>
              <a:rPr sz="3400" b="1" spc="-25" dirty="0">
                <a:solidFill>
                  <a:schemeClr val="bg1"/>
                </a:solidFill>
                <a:latin typeface="Arial Narrow"/>
                <a:cs typeface="Arial Narrow"/>
              </a:rPr>
              <a:t>PREDIAL, </a:t>
            </a:r>
            <a:r>
              <a:rPr sz="3400" b="1" spc="-10" dirty="0">
                <a:solidFill>
                  <a:schemeClr val="bg1"/>
                </a:solidFill>
                <a:latin typeface="Arial Narrow"/>
                <a:cs typeface="Arial Narrow"/>
              </a:rPr>
              <a:t>IMPERMEABILIZAÇÃO, </a:t>
            </a:r>
            <a:r>
              <a:rPr lang="pt-BR" sz="3400" b="1" spc="-10" dirty="0" smtClean="0">
                <a:solidFill>
                  <a:schemeClr val="bg1"/>
                </a:solidFill>
                <a:latin typeface="Arial Narrow"/>
                <a:cs typeface="Arial Narrow"/>
              </a:rPr>
              <a:t>PAISAGISMO</a:t>
            </a:r>
            <a:r>
              <a:rPr sz="3400" b="1" spc="-10" dirty="0" smtClean="0">
                <a:solidFill>
                  <a:schemeClr val="bg1"/>
                </a:solidFill>
                <a:latin typeface="Arial Narrow"/>
                <a:cs typeface="Arial Narrow"/>
              </a:rPr>
              <a:t> </a:t>
            </a:r>
            <a:r>
              <a:rPr sz="3400" b="1" spc="-15" dirty="0">
                <a:solidFill>
                  <a:schemeClr val="bg1"/>
                </a:solidFill>
                <a:latin typeface="Arial Narrow"/>
                <a:cs typeface="Arial Narrow"/>
              </a:rPr>
              <a:t>FUNDAÇÃO, </a:t>
            </a:r>
            <a:r>
              <a:rPr sz="3400" b="1" spc="-40" dirty="0">
                <a:solidFill>
                  <a:schemeClr val="bg1"/>
                </a:solidFill>
                <a:latin typeface="Arial Narrow"/>
                <a:cs typeface="Arial Narrow"/>
              </a:rPr>
              <a:t>TERRAPLENAGEM </a:t>
            </a:r>
            <a:r>
              <a:rPr sz="3400" b="1" spc="-114" dirty="0">
                <a:solidFill>
                  <a:schemeClr val="bg1"/>
                </a:solidFill>
                <a:latin typeface="Arial Narrow"/>
                <a:cs typeface="Arial Narrow"/>
              </a:rPr>
              <a:t>E</a:t>
            </a:r>
            <a:r>
              <a:rPr sz="3400" b="1" spc="-290" dirty="0">
                <a:solidFill>
                  <a:schemeClr val="bg1"/>
                </a:solidFill>
                <a:latin typeface="Arial Narrow"/>
                <a:cs typeface="Arial Narrow"/>
              </a:rPr>
              <a:t> </a:t>
            </a:r>
            <a:r>
              <a:rPr sz="3400" b="1" spc="-95" dirty="0">
                <a:solidFill>
                  <a:schemeClr val="bg1"/>
                </a:solidFill>
                <a:latin typeface="Arial Narrow"/>
                <a:cs typeface="Arial Narrow"/>
              </a:rPr>
              <a:t>ESCAVAÇÃO.</a:t>
            </a:r>
            <a:endParaRPr sz="34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5100" y="671492"/>
            <a:ext cx="10528300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689725">
              <a:lnSpc>
                <a:spcPct val="100000"/>
              </a:lnSpc>
            </a:pPr>
            <a:r>
              <a:rPr spc="-60" dirty="0"/>
              <a:t>REFORMA</a:t>
            </a:r>
            <a:r>
              <a:rPr spc="-155" dirty="0"/>
              <a:t> </a:t>
            </a:r>
            <a:r>
              <a:rPr spc="-25" dirty="0"/>
              <a:t>PREDIAL</a:t>
            </a:r>
          </a:p>
        </p:txBody>
      </p:sp>
      <p:sp>
        <p:nvSpPr>
          <p:cNvPr id="4" name="object 4"/>
          <p:cNvSpPr/>
          <p:nvPr/>
        </p:nvSpPr>
        <p:spPr>
          <a:xfrm>
            <a:off x="241300" y="1571625"/>
            <a:ext cx="3225660" cy="24711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7140" y="4728984"/>
            <a:ext cx="3225660" cy="24710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62540" y="1581289"/>
            <a:ext cx="3225660" cy="24710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14273" y="4728908"/>
            <a:ext cx="3225850" cy="24711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pice">
  <a:themeElements>
    <a:clrScheme name="Áp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Áp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Áp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</TotalTime>
  <Words>781</Words>
  <Application>Microsoft Office PowerPoint</Application>
  <PresentationFormat>Personalizar</PresentationFormat>
  <Paragraphs>123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Ápice</vt:lpstr>
      <vt:lpstr>PORTFÓLIO</vt:lpstr>
      <vt:lpstr>CONSTRUINDO NOVOS HORIZONTES</vt:lpstr>
      <vt:lpstr>SOFTWARE DE GESTÃO DE PROJETOS MAGNUS CORP</vt:lpstr>
      <vt:lpstr>Atuamos no setor de Engenharia e Arquitetura nas áreas de  edificações residenciais, comerciais e industriais,  Elétrica, Mecânica, Tubulação,  Soldagem, Instrumentação. Prestamos serviços  de construção, fabricação, montagem, manutenção, auditoria e  gerenciamento.  Possuímos uma equipe de profissionais qualificados  e preparados para produzir obras com qualidade,  criatividade e  rapidez. </vt:lpstr>
      <vt:lpstr>Apresentação do PowerPoint</vt:lpstr>
      <vt:lpstr>Apresentação do PowerPoint</vt:lpstr>
      <vt:lpstr>SEGURANÇA E MEIO AMBIENTE</vt:lpstr>
      <vt:lpstr>Apresentação do PowerPoint</vt:lpstr>
      <vt:lpstr>REFORMA PREDIAL</vt:lpstr>
      <vt:lpstr>               PINTURA</vt:lpstr>
      <vt:lpstr>IMPERMEABILIZAÇÃO</vt:lpstr>
      <vt:lpstr>CONSTRUÇÃO DE FUNDAÇÃO</vt:lpstr>
      <vt:lpstr>TERRAPLENAGEM E ESCAVAÇÃO</vt:lpstr>
      <vt:lpstr>CALÇAMENTO DE CONCRETO</vt:lpstr>
      <vt:lpstr>Apresentação do PowerPoint</vt:lpstr>
      <vt:lpstr>Apresentação do PowerPoint</vt:lpstr>
      <vt:lpstr>Apresentação do PowerPoint</vt:lpstr>
      <vt:lpstr>Apresentação do PowerPoint</vt:lpstr>
      <vt:lpstr>FABRICAÇÃO ELETROMECÂNICA</vt:lpstr>
      <vt:lpstr>           MONTAGEM ELETROMECÂNICA</vt:lpstr>
      <vt:lpstr>Apresentação do PowerPoint</vt:lpstr>
      <vt:lpstr>Apresentação do PowerPoint</vt:lpstr>
      <vt:lpstr>Apresentação do PowerPoint</vt:lpstr>
      <vt:lpstr>MANUTENÇÃO ELETROMÊCANICA </vt:lpstr>
      <vt:lpstr>INSTRUMENTAÇÃO Montagem, desmontagem de instrumentos.</vt:lpstr>
      <vt:lpstr>Apresentação do PowerPoint</vt:lpstr>
      <vt:lpstr>SERVIÇOS SEGURANÇA ELETRÔNICA – CLIMATIZAÇÃO – ALARMES – PORTÕES AUTOMÁTICOS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PORTFOLIO</dc:title>
  <dc:creator>niger melo</dc:creator>
  <cp:lastModifiedBy>niger melo</cp:lastModifiedBy>
  <cp:revision>80</cp:revision>
  <dcterms:created xsi:type="dcterms:W3CDTF">2016-08-03T21:02:05Z</dcterms:created>
  <dcterms:modified xsi:type="dcterms:W3CDTF">2016-10-26T02:38:40Z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2014-09-09T00:00:00Z</vt:filetime>
  </property>
  <property fmtid="{D5CDD505-2E9C-101B-9397-08002B2CF9AE}" pid="3" name="Creator">
    <vt:lpwstr>Adobe InDesign CS5.5 (7.5)</vt:lpwstr>
  </property>
  <property fmtid="{D5CDD505-2E9C-101B-9397-08002B2CF9AE}" pid="4" name="LastSaved">
    <vt:filetime>2016-08-03T00:00:00Z</vt:filetime>
  </property>
</Properties>
</file>